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comments/comment5.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6"/>
  </p:notesMasterIdLst>
  <p:handoutMasterIdLst>
    <p:handoutMasterId r:id="rId27"/>
  </p:handoutMasterIdLst>
  <p:sldIdLst>
    <p:sldId id="298" r:id="rId5"/>
    <p:sldId id="299" r:id="rId6"/>
    <p:sldId id="297" r:id="rId7"/>
    <p:sldId id="300" r:id="rId8"/>
    <p:sldId id="293" r:id="rId9"/>
    <p:sldId id="283" r:id="rId10"/>
    <p:sldId id="302" r:id="rId11"/>
    <p:sldId id="303" r:id="rId12"/>
    <p:sldId id="284" r:id="rId13"/>
    <p:sldId id="301" r:id="rId14"/>
    <p:sldId id="304" r:id="rId15"/>
    <p:sldId id="305" r:id="rId16"/>
    <p:sldId id="311" r:id="rId17"/>
    <p:sldId id="306" r:id="rId18"/>
    <p:sldId id="307" r:id="rId19"/>
    <p:sldId id="308" r:id="rId20"/>
    <p:sldId id="310" r:id="rId21"/>
    <p:sldId id="309" r:id="rId22"/>
    <p:sldId id="312" r:id="rId23"/>
    <p:sldId id="313" r:id="rId24"/>
    <p:sldId id="31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p:restoredLeft sz="25000" autoAdjust="0"/>
    <p:restoredTop sz="58916" autoAdjust="0"/>
  </p:normalViewPr>
  <p:slideViewPr>
    <p:cSldViewPr snapToGrid="0">
      <p:cViewPr varScale="1">
        <p:scale>
          <a:sx n="42" d="100"/>
          <a:sy n="42" d="100"/>
        </p:scale>
        <p:origin x="1220" y="36"/>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7-14T15:21:51.394" idx="1">
    <p:pos x="10" y="10"/>
    <p:text>5 Biblical Covenants:</p:text>
    <p:extLst>
      <p:ext uri="{C676402C-5697-4E1C-873F-D02D1690AC5C}">
        <p15:threadingInfo xmlns:p15="http://schemas.microsoft.com/office/powerpoint/2012/main" timeZoneBias="240"/>
      </p:ext>
    </p:extLst>
  </p:cm>
  <p:cm authorId="2" dt="2020-07-14T15:24:00.252" idx="2">
    <p:pos x="10" y="106"/>
    <p:text>1. Noah, rainbow, never destroy earth</p:text>
    <p:extLst>
      <p:ext uri="{C676402C-5697-4E1C-873F-D02D1690AC5C}">
        <p15:threadingInfo xmlns:p15="http://schemas.microsoft.com/office/powerpoint/2012/main" timeZoneBias="240">
          <p15:parentCm authorId="2" idx="1"/>
        </p15:threadingInfo>
      </p:ext>
    </p:extLst>
  </p:cm>
  <p:cm authorId="2" dt="2020-07-14T15:24:36.833" idx="3">
    <p:pos x="10" y="202"/>
    <p:text>2. Abraham, to provide the land</p:text>
    <p:extLst>
      <p:ext uri="{C676402C-5697-4E1C-873F-D02D1690AC5C}">
        <p15:threadingInfo xmlns:p15="http://schemas.microsoft.com/office/powerpoint/2012/main" timeZoneBias="240">
          <p15:parentCm authorId="2" idx="1"/>
        </p15:threadingInfo>
      </p:ext>
    </p:extLst>
  </p:cm>
  <p:cm authorId="2" dt="2020-07-14T15:25:09.052" idx="4">
    <p:pos x="10" y="298"/>
    <p:text>3. Mosaic, on stone 10 commandments</p:text>
    <p:extLst>
      <p:ext uri="{C676402C-5697-4E1C-873F-D02D1690AC5C}">
        <p15:threadingInfo xmlns:p15="http://schemas.microsoft.com/office/powerpoint/2012/main" timeZoneBias="240">
          <p15:parentCm authorId="2" idx="1"/>
        </p15:threadingInfo>
      </p:ext>
    </p:extLst>
  </p:cm>
  <p:cm authorId="2" dt="2020-07-14T15:26:19.296" idx="5">
    <p:pos x="10" y="394"/>
    <p:text>4. Davidic, God promised to establish a son of David as eternal sovereign</p:text>
    <p:extLst>
      <p:ext uri="{C676402C-5697-4E1C-873F-D02D1690AC5C}">
        <p15:threadingInfo xmlns:p15="http://schemas.microsoft.com/office/powerpoint/2012/main" timeZoneBias="240">
          <p15:parentCm authorId="2" idx="1"/>
        </p15:threadingInfo>
      </p:ext>
    </p:extLst>
  </p:cm>
  <p:cm authorId="2" dt="2020-07-14T15:29:20.270" idx="6">
    <p:pos x="10" y="490"/>
    <p:text>5. Messianic, promise of salvation for God's people</p:text>
    <p:extLst>
      <p:ext uri="{C676402C-5697-4E1C-873F-D02D1690AC5C}">
        <p15:threadingInfo xmlns:p15="http://schemas.microsoft.com/office/powerpoint/2012/main" timeZoneBias="240">
          <p15:parentCm authorId="2" idx="1"/>
        </p15:threadingInfo>
      </p:ext>
    </p:extLst>
  </p:cm>
  <p:cm authorId="2" dt="2020-07-14T15:29:36.154" idx="7">
    <p:pos x="106" y="106"/>
    <p:text>Covenant we're most familiar with now is marriage, separate and distinct from legal arrangement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7-14T15:31:14.384" idx="8">
    <p:pos x="10" y="10"/>
    <p:text>Covenant here is more like a social contract. What is a social contract?</p:text>
    <p:extLst>
      <p:ext uri="{C676402C-5697-4E1C-873F-D02D1690AC5C}">
        <p15:threadingInfo xmlns:p15="http://schemas.microsoft.com/office/powerpoint/2012/main" timeZoneBias="240"/>
      </p:ext>
    </p:extLst>
  </p:cm>
  <p:cm authorId="2" dt="2020-07-14T15:32:04.617" idx="9">
    <p:pos x="106" y="106"/>
    <p:text>What personal "wants" might we need to sacrifice in "favor of the good of all" as we contemplate a return to worship?</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07-14T15:33:33.720" idx="10">
    <p:pos x="10" y="10"/>
    <p:text>Why have a covenant for reopening? (Click) In large part to avoid this . . . (two people yelling at each other) CONFLICT!</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07-14T15:34:26.073" idx="11">
    <p:pos x="10" y="10"/>
    <p:text>My church did a survey, exploring readiness of parishioners to return to in person worship, the stand-out comment was "I want to know that others are being as safe as I am being?" A covenant/social contract helps alleviate many question marks people will bring to a return to worship.</p:text>
    <p:extLst>
      <p:ext uri="{C676402C-5697-4E1C-873F-D02D1690AC5C}">
        <p15:threadingInfo xmlns:p15="http://schemas.microsoft.com/office/powerpoint/2012/main" timeZoneBias="240"/>
      </p:ext>
    </p:extLst>
  </p:cm>
  <p:cm authorId="2" dt="2020-07-14T15:36:11.818" idx="12">
    <p:pos x="106" y="106"/>
    <p:text>1. Alleviate chaos. More specifically, alleviate conflict. Have you been in situations where someone was ugly to someone not wearing a mask or not 6' away? I've seen this at the grocery store.</p:text>
    <p:extLst>
      <p:ext uri="{C676402C-5697-4E1C-873F-D02D1690AC5C}">
        <p15:threadingInfo xmlns:p15="http://schemas.microsoft.com/office/powerpoint/2012/main" timeZoneBias="240"/>
      </p:ext>
    </p:extLst>
  </p:cm>
  <p:cm authorId="2" dt="2020-07-14T15:39:25.706" idx="13">
    <p:pos x="106" y="202"/>
    <p:text>2. Minimize anxiety. When people aren't sure of expectations, they may feel anxious about what they should be doing, as well as what others may or may not do. Having something in print, spelling out new protocol goes a long way to alleviate anxiety.</p:text>
    <p:extLst>
      <p:ext uri="{C676402C-5697-4E1C-873F-D02D1690AC5C}">
        <p15:threadingInfo xmlns:p15="http://schemas.microsoft.com/office/powerpoint/2012/main" timeZoneBias="240">
          <p15:parentCm authorId="2" idx="12"/>
        </p15:threadingInfo>
      </p:ext>
    </p:extLst>
  </p:cm>
  <p:cm authorId="2" dt="2020-07-14T15:41:00.305" idx="14">
    <p:pos x="106" y="298"/>
    <p:text>3. Communication tool. A covenant is a simple way to communicate protocol for members as well as guests. It also demonstrates a spirit of working together toward a common goal . . . in this case, worshipping in shared space in the safest possible way during a pandemic.</p:text>
    <p:extLst>
      <p:ext uri="{C676402C-5697-4E1C-873F-D02D1690AC5C}">
        <p15:threadingInfo xmlns:p15="http://schemas.microsoft.com/office/powerpoint/2012/main" timeZoneBias="240">
          <p15:parentCm authorId="2" idx="12"/>
        </p15:threadingInfo>
      </p:ext>
    </p:extLst>
  </p:cm>
  <p:cm authorId="2" dt="2020-07-14T15:43:58.710" idx="15">
    <p:pos x="106" y="394"/>
    <p:text>4. It's a way to frame new protocol in a positive way. Instead of, "We CAN'T sing, hug, etc" a covenant is a way to say, "We CAN work together to provide the safest possible way back to worship/"</p:text>
    <p:extLst>
      <p:ext uri="{C676402C-5697-4E1C-873F-D02D1690AC5C}">
        <p15:threadingInfo xmlns:p15="http://schemas.microsoft.com/office/powerpoint/2012/main" timeZoneBias="240">
          <p15:parentCm authorId="2" idx="12"/>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0-07-14T15:44:13.405" idx="16">
    <p:pos x="10" y="10"/>
    <p:text>To mask or not to mask. . .this was the biggest point of contention within my board. We had one person who feels claustrophobic in a mask, and perhaps a political "conscientious objector." Our solution was to provide alternatives for those who can't/won't wear masks, including live-streaming our worship in another part of our facility, as well as online. We are also exploring launching an outdoor worship service where masks will be optional.</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7/16/2020</a:t>
            </a:fld>
            <a:endParaRPr lang="en-US"/>
          </a:p>
        </p:txBody>
      </p:sp>
      <p:sp>
        <p:nvSpPr>
          <p:cNvPr id="4" name="Footer Placeholder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7/16/2020</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a:t>
            </a:fld>
            <a:endParaRPr lang="en-US" noProof="0"/>
          </a:p>
        </p:txBody>
      </p:sp>
    </p:spTree>
    <p:extLst>
      <p:ext uri="{BB962C8B-B14F-4D97-AF65-F5344CB8AC3E}">
        <p14:creationId xmlns:p14="http://schemas.microsoft.com/office/powerpoint/2010/main" val="1186247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10</a:t>
            </a:fld>
            <a:endParaRPr lang="en-US" noProof="0"/>
          </a:p>
        </p:txBody>
      </p:sp>
    </p:spTree>
    <p:extLst>
      <p:ext uri="{BB962C8B-B14F-4D97-AF65-F5344CB8AC3E}">
        <p14:creationId xmlns:p14="http://schemas.microsoft.com/office/powerpoint/2010/main" val="356006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11</a:t>
            </a:fld>
            <a:endParaRPr lang="en-US" noProof="0"/>
          </a:p>
        </p:txBody>
      </p:sp>
    </p:spTree>
    <p:extLst>
      <p:ext uri="{BB962C8B-B14F-4D97-AF65-F5344CB8AC3E}">
        <p14:creationId xmlns:p14="http://schemas.microsoft.com/office/powerpoint/2010/main" val="2906494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12</a:t>
            </a:fld>
            <a:endParaRPr lang="en-US" noProof="0"/>
          </a:p>
        </p:txBody>
      </p:sp>
    </p:spTree>
    <p:extLst>
      <p:ext uri="{BB962C8B-B14F-4D97-AF65-F5344CB8AC3E}">
        <p14:creationId xmlns:p14="http://schemas.microsoft.com/office/powerpoint/2010/main" val="792995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13</a:t>
            </a:fld>
            <a:endParaRPr lang="en-US" noProof="0"/>
          </a:p>
        </p:txBody>
      </p:sp>
    </p:spTree>
    <p:extLst>
      <p:ext uri="{BB962C8B-B14F-4D97-AF65-F5344CB8AC3E}">
        <p14:creationId xmlns:p14="http://schemas.microsoft.com/office/powerpoint/2010/main" val="2430166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14</a:t>
            </a:fld>
            <a:endParaRPr lang="en-US" noProof="0"/>
          </a:p>
        </p:txBody>
      </p:sp>
    </p:spTree>
    <p:extLst>
      <p:ext uri="{BB962C8B-B14F-4D97-AF65-F5344CB8AC3E}">
        <p14:creationId xmlns:p14="http://schemas.microsoft.com/office/powerpoint/2010/main" val="1424793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15</a:t>
            </a:fld>
            <a:endParaRPr lang="en-US" noProof="0"/>
          </a:p>
        </p:txBody>
      </p:sp>
    </p:spTree>
    <p:extLst>
      <p:ext uri="{BB962C8B-B14F-4D97-AF65-F5344CB8AC3E}">
        <p14:creationId xmlns:p14="http://schemas.microsoft.com/office/powerpoint/2010/main" val="2062520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16</a:t>
            </a:fld>
            <a:endParaRPr lang="en-US" noProof="0"/>
          </a:p>
        </p:txBody>
      </p:sp>
    </p:spTree>
    <p:extLst>
      <p:ext uri="{BB962C8B-B14F-4D97-AF65-F5344CB8AC3E}">
        <p14:creationId xmlns:p14="http://schemas.microsoft.com/office/powerpoint/2010/main" val="681311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17</a:t>
            </a:fld>
            <a:endParaRPr lang="en-US" noProof="0"/>
          </a:p>
        </p:txBody>
      </p:sp>
    </p:spTree>
    <p:extLst>
      <p:ext uri="{BB962C8B-B14F-4D97-AF65-F5344CB8AC3E}">
        <p14:creationId xmlns:p14="http://schemas.microsoft.com/office/powerpoint/2010/main" val="2763500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18</a:t>
            </a:fld>
            <a:endParaRPr lang="en-US" noProof="0"/>
          </a:p>
        </p:txBody>
      </p:sp>
    </p:spTree>
    <p:extLst>
      <p:ext uri="{BB962C8B-B14F-4D97-AF65-F5344CB8AC3E}">
        <p14:creationId xmlns:p14="http://schemas.microsoft.com/office/powerpoint/2010/main" val="3002365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19</a:t>
            </a:fld>
            <a:endParaRPr lang="en-US" noProof="0"/>
          </a:p>
        </p:txBody>
      </p:sp>
    </p:spTree>
    <p:extLst>
      <p:ext uri="{BB962C8B-B14F-4D97-AF65-F5344CB8AC3E}">
        <p14:creationId xmlns:p14="http://schemas.microsoft.com/office/powerpoint/2010/main" val="175279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2</a:t>
            </a:fld>
            <a:endParaRPr lang="en-US" noProof="0"/>
          </a:p>
        </p:txBody>
      </p:sp>
    </p:spTree>
    <p:extLst>
      <p:ext uri="{BB962C8B-B14F-4D97-AF65-F5344CB8AC3E}">
        <p14:creationId xmlns:p14="http://schemas.microsoft.com/office/powerpoint/2010/main" val="2770104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20</a:t>
            </a:fld>
            <a:endParaRPr lang="en-US" noProof="0"/>
          </a:p>
        </p:txBody>
      </p:sp>
    </p:spTree>
    <p:extLst>
      <p:ext uri="{BB962C8B-B14F-4D97-AF65-F5344CB8AC3E}">
        <p14:creationId xmlns:p14="http://schemas.microsoft.com/office/powerpoint/2010/main" val="2417659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21</a:t>
            </a:fld>
            <a:endParaRPr lang="en-US" noProof="0"/>
          </a:p>
        </p:txBody>
      </p:sp>
    </p:spTree>
    <p:extLst>
      <p:ext uri="{BB962C8B-B14F-4D97-AF65-F5344CB8AC3E}">
        <p14:creationId xmlns:p14="http://schemas.microsoft.com/office/powerpoint/2010/main" val="419217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Biblical covenants:</a:t>
            </a:r>
          </a:p>
          <a:p>
            <a:pPr marL="228600" indent="-228600">
              <a:buAutoNum type="arabicPeriod"/>
            </a:pPr>
            <a:r>
              <a:rPr lang="en-US" dirty="0"/>
              <a:t>Noah, rainbow, never destroy earth</a:t>
            </a:r>
          </a:p>
          <a:p>
            <a:pPr marL="228600" indent="-228600">
              <a:buAutoNum type="arabicPeriod"/>
            </a:pPr>
            <a:r>
              <a:rPr lang="en-US" dirty="0"/>
              <a:t>Abraham, to provide the land</a:t>
            </a:r>
          </a:p>
          <a:p>
            <a:pPr marL="228600" indent="-228600">
              <a:buAutoNum type="arabicPeriod"/>
            </a:pPr>
            <a:r>
              <a:rPr lang="en-US" dirty="0"/>
              <a:t>Moses, on stone, 10 commandments</a:t>
            </a:r>
          </a:p>
          <a:p>
            <a:pPr marL="228600" indent="-228600">
              <a:buAutoNum type="arabicPeriod"/>
            </a:pPr>
            <a:r>
              <a:rPr lang="en-US" dirty="0"/>
              <a:t>David, establish a son of David as eternal sovereign</a:t>
            </a:r>
          </a:p>
          <a:p>
            <a:pPr marL="228600" indent="-228600">
              <a:buAutoNum type="arabicPeriod"/>
            </a:pPr>
            <a:r>
              <a:rPr lang="en-US" dirty="0"/>
              <a:t>Messianic, promise of salvation for God’s peoples</a:t>
            </a:r>
            <a:br>
              <a:rPr lang="en-US" dirty="0"/>
            </a:br>
            <a:r>
              <a:rPr lang="en-US" dirty="0"/>
              <a:t/>
            </a:r>
            <a:br>
              <a:rPr lang="en-US" dirty="0"/>
            </a:br>
            <a:r>
              <a:rPr lang="en-US" dirty="0"/>
              <a:t>Covenant we’re most familiar with  now is marriage, separate and distinct from legal arrangement</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3</a:t>
            </a:fld>
            <a:endParaRPr lang="en-US" noProof="0"/>
          </a:p>
        </p:txBody>
      </p:sp>
    </p:spTree>
    <p:extLst>
      <p:ext uri="{BB962C8B-B14F-4D97-AF65-F5344CB8AC3E}">
        <p14:creationId xmlns:p14="http://schemas.microsoft.com/office/powerpoint/2010/main" val="108979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Covenant in this situation is more like a social contract. What is a social contract?</a:t>
            </a:r>
            <a:br>
              <a:rPr lang="en-US" dirty="0"/>
            </a:br>
            <a:r>
              <a:rPr lang="en-US" dirty="0"/>
              <a:t>What personal “wants” might we need to sacrifice in “favor of the good for all” as we contemplate a return to worship?</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4</a:t>
            </a:fld>
            <a:endParaRPr lang="en-US" noProof="0"/>
          </a:p>
        </p:txBody>
      </p:sp>
    </p:spTree>
    <p:extLst>
      <p:ext uri="{BB962C8B-B14F-4D97-AF65-F5344CB8AC3E}">
        <p14:creationId xmlns:p14="http://schemas.microsoft.com/office/powerpoint/2010/main" val="384113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5</a:t>
            </a:fld>
            <a:endParaRPr lang="en-US" noProof="0"/>
          </a:p>
        </p:txBody>
      </p:sp>
    </p:spTree>
    <p:extLst>
      <p:ext uri="{BB962C8B-B14F-4D97-AF65-F5344CB8AC3E}">
        <p14:creationId xmlns:p14="http://schemas.microsoft.com/office/powerpoint/2010/main" val="81407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church did a survey, exploring readiness of parishioners to return to in person worship, the stand-out comment was "I want to know that others are being as safe as I am being?" A covenant/social contract helps alleviate many question marks people will bring to a return to worship.</a:t>
            </a:r>
            <a:br>
              <a:rPr lang="en-US" dirty="0"/>
            </a:br>
            <a:r>
              <a:rPr lang="en-US" dirty="0"/>
              <a:t>1. Alleviate chaos. More specifically, alleviate conflict. Have you been in situations where someone was ugly to someone not wearing a mask or not 6' away? I've seen this at the grocery store.</a:t>
            </a:r>
            <a:br>
              <a:rPr lang="en-US" dirty="0"/>
            </a:br>
            <a:r>
              <a:rPr lang="en-US" dirty="0"/>
              <a:t>2. Minimize anxiety. When people aren't sure of expectations, they may feel anxious about what they should be doing, as well as what others may or may not do. Having something in print, spelling out new protocol goes a long way to alleviate anxiety.</a:t>
            </a:r>
            <a:br>
              <a:rPr lang="en-US" dirty="0"/>
            </a:br>
            <a:r>
              <a:rPr lang="en-US" dirty="0"/>
              <a:t>3. Communication tool. A covenant is a simple way to communicate protocol for members as well as guests. It also demonstrates a spirit of working together toward a common goal . . . in this case, worshipping in shared space in the safest possible way during a pandemic.</a:t>
            </a:r>
            <a:br>
              <a:rPr lang="en-US" dirty="0"/>
            </a:br>
            <a:r>
              <a:rPr lang="en-US" dirty="0"/>
              <a:t>4. It's a way to frame new protocol in a positive way. Instead of, "We CAN'T sing, hug, </a:t>
            </a:r>
            <a:r>
              <a:rPr lang="en-US" dirty="0" err="1"/>
              <a:t>etc</a:t>
            </a:r>
            <a:r>
              <a:rPr lang="en-US" dirty="0"/>
              <a:t>" a covenant is a way to say, "We CAN work together to provide the safest possible way back to worship/"</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6</a:t>
            </a:fld>
            <a:endParaRPr lang="en-US" noProof="0"/>
          </a:p>
        </p:txBody>
      </p:sp>
    </p:spTree>
    <p:extLst>
      <p:ext uri="{BB962C8B-B14F-4D97-AF65-F5344CB8AC3E}">
        <p14:creationId xmlns:p14="http://schemas.microsoft.com/office/powerpoint/2010/main" val="3845619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mask or not to mask. . .this was the biggest point of contention within my board. We had one person who feels claustrophobic in a mask, and perhaps a political "conscientious objector." Our solution was to provide alternatives for those who can't/won't wear masks, including live-streaming our worship in another part of our facility, as well as online. We are also exploring launching an outdoor worship service where masks will be optional.</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7</a:t>
            </a:fld>
            <a:endParaRPr lang="en-US" noProof="0"/>
          </a:p>
        </p:txBody>
      </p:sp>
    </p:spTree>
    <p:extLst>
      <p:ext uri="{BB962C8B-B14F-4D97-AF65-F5344CB8AC3E}">
        <p14:creationId xmlns:p14="http://schemas.microsoft.com/office/powerpoint/2010/main" val="2739088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8</a:t>
            </a:fld>
            <a:endParaRPr lang="en-US" noProof="0"/>
          </a:p>
        </p:txBody>
      </p:sp>
    </p:spTree>
    <p:extLst>
      <p:ext uri="{BB962C8B-B14F-4D97-AF65-F5344CB8AC3E}">
        <p14:creationId xmlns:p14="http://schemas.microsoft.com/office/powerpoint/2010/main" val="424818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9</a:t>
            </a:fld>
            <a:endParaRPr lang="en-US" noProof="0"/>
          </a:p>
        </p:txBody>
      </p:sp>
    </p:spTree>
    <p:extLst>
      <p:ext uri="{BB962C8B-B14F-4D97-AF65-F5344CB8AC3E}">
        <p14:creationId xmlns:p14="http://schemas.microsoft.com/office/powerpoint/2010/main" val="1100685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xmlns=""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xmlns=""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xmlns=""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xmlns="" id="{48A1A904-FE62-4BE3-BAE9-0EEAE7B1E38C}"/>
              </a:ext>
              <a:ext uri="{C183D7F6-B498-43B3-948B-1728B52AA6E4}">
                <adec:decorative xmlns:adec="http://schemas.microsoft.com/office/drawing/2017/decorative" xmlns=""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xmlns="" id="{3E8A46E0-47C2-4441-B7DD-F621A80F1FC8}"/>
              </a:ext>
              <a:ext uri="{C183D7F6-B498-43B3-948B-1728B52AA6E4}">
                <adec:decorative xmlns:adec="http://schemas.microsoft.com/office/drawing/2017/decorative" xmlns=""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xmlns=""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xmlns=""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xmlns=""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xmlns=""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xmlns="" id="{48A1A904-FE62-4BE3-BAE9-0EEAE7B1E38C}"/>
              </a:ext>
              <a:ext uri="{C183D7F6-B498-43B3-948B-1728B52AA6E4}">
                <adec:decorative xmlns:adec="http://schemas.microsoft.com/office/drawing/2017/decorative" xmlns=""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xmlns=""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xmlns=""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xmlns="" id="{48A1A904-FE62-4BE3-BAE9-0EEAE7B1E38C}"/>
              </a:ext>
              <a:ext uri="{C183D7F6-B498-43B3-948B-1728B52AA6E4}">
                <adec:decorative xmlns:adec="http://schemas.microsoft.com/office/drawing/2017/decorative" xmlns=""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xmlns=""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xmlns=""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xmlns=""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xmlns=""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xmlns=""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xmlns=""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xmlns=""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xmlns=""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xmlns=""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xmlns=""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xmlns=""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xmlns=""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xmlns=""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xmlns=""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xmlns=""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xmlns="" id="{BBC0CAF5-0DE6-4BEA-824E-124A54A76AC6}"/>
              </a:ext>
              <a:ext uri="{C183D7F6-B498-43B3-948B-1728B52AA6E4}">
                <adec:decorative xmlns:adec="http://schemas.microsoft.com/office/drawing/2017/decorative" xmlns=""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xmlns="" id="{ED008080-B2F5-441A-8B15-30AE86BBF943}"/>
              </a:ext>
              <a:ext uri="{C183D7F6-B498-43B3-948B-1728B52AA6E4}">
                <adec:decorative xmlns:adec="http://schemas.microsoft.com/office/drawing/2017/decorative" xmlns=""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xmlns=""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xmlns=""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xmlns=""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xmlns=""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xmlns=""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xmlns=""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xmlns=""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xmlns=""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xmlns=""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xmlns=""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xmlns=""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ideo" Target="https://www.youtube.com/embed/CBPPNrqZMD4?start=703&amp;feature=oembed" TargetMode="Externa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ideo" Target="https://www.youtube.com/embed/wKX1PQTz5_M?feature=oembed"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omments" Target="../comments/commen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erson, indoor, woman, cutting&#10;&#10;Description automatically generated">
            <a:extLst>
              <a:ext uri="{FF2B5EF4-FFF2-40B4-BE49-F238E27FC236}">
                <a16:creationId xmlns:a16="http://schemas.microsoft.com/office/drawing/2014/main" xmlns="" id="{62F2CA18-E3C5-5340-AD3E-84210C0974CC}"/>
              </a:ext>
            </a:extLst>
          </p:cNvPr>
          <p:cNvPicPr>
            <a:picLocks noGrp="1" noChangeAspect="1"/>
          </p:cNvPicPr>
          <p:nvPr>
            <p:ph type="pic" sz="quarter" idx="10"/>
          </p:nvPr>
        </p:nvPicPr>
        <p:blipFill>
          <a:blip r:embed="rId3"/>
          <a:srcRect l="2113" r="2113"/>
          <a:stretch>
            <a:fillRect/>
          </a:stretch>
        </p:blipFill>
        <p:spPr>
          <a:xfrm>
            <a:off x="0" y="1"/>
            <a:ext cx="9780587" cy="6804024"/>
          </a:xfrm>
        </p:spPr>
      </p:pic>
      <p:sp>
        <p:nvSpPr>
          <p:cNvPr id="3" name="Title 2">
            <a:extLst>
              <a:ext uri="{FF2B5EF4-FFF2-40B4-BE49-F238E27FC236}">
                <a16:creationId xmlns:a16="http://schemas.microsoft.com/office/drawing/2014/main" xmlns="" id="{200B3D2B-613A-41BE-987D-E6A1324B456D}"/>
              </a:ext>
            </a:extLst>
          </p:cNvPr>
          <p:cNvSpPr>
            <a:spLocks noGrp="1"/>
          </p:cNvSpPr>
          <p:nvPr>
            <p:ph type="ctrTitle"/>
          </p:nvPr>
        </p:nvSpPr>
        <p:spPr>
          <a:xfrm>
            <a:off x="1077686" y="2811053"/>
            <a:ext cx="11114314" cy="1261295"/>
          </a:xfrm>
        </p:spPr>
        <p:txBody>
          <a:bodyPr/>
          <a:lstStyle/>
          <a:p>
            <a:r>
              <a:rPr lang="en-US" dirty="0"/>
              <a:t>Developing  Your  Church’s  Covenant</a:t>
            </a:r>
          </a:p>
        </p:txBody>
      </p:sp>
      <p:sp>
        <p:nvSpPr>
          <p:cNvPr id="4" name="Subtitle 3">
            <a:extLst>
              <a:ext uri="{FF2B5EF4-FFF2-40B4-BE49-F238E27FC236}">
                <a16:creationId xmlns:a16="http://schemas.microsoft.com/office/drawing/2014/main" xmlns="" id="{4772945D-CA91-4CFE-8EB7-941C7618C994}"/>
              </a:ext>
            </a:extLst>
          </p:cNvPr>
          <p:cNvSpPr>
            <a:spLocks noGrp="1"/>
          </p:cNvSpPr>
          <p:nvPr>
            <p:ph type="subTitle" idx="1"/>
          </p:nvPr>
        </p:nvSpPr>
        <p:spPr>
          <a:xfrm>
            <a:off x="3200400" y="4061039"/>
            <a:ext cx="6580188" cy="580921"/>
          </a:xfrm>
        </p:spPr>
        <p:txBody>
          <a:bodyPr/>
          <a:lstStyle/>
          <a:p>
            <a:r>
              <a:rPr lang="en-US" dirty="0"/>
              <a:t>For In-Person Worship</a:t>
            </a:r>
          </a:p>
        </p:txBody>
      </p:sp>
      <p:sp>
        <p:nvSpPr>
          <p:cNvPr id="51" name="TextBox 50">
            <a:extLst>
              <a:ext uri="{FF2B5EF4-FFF2-40B4-BE49-F238E27FC236}">
                <a16:creationId xmlns:a16="http://schemas.microsoft.com/office/drawing/2014/main" xmlns="" id="{66C1DE0A-7865-466B-B5D7-781C92357026}"/>
              </a:ext>
            </a:extLst>
          </p:cNvPr>
          <p:cNvSpPr txBox="1"/>
          <p:nvPr/>
        </p:nvSpPr>
        <p:spPr>
          <a:xfrm>
            <a:off x="10182547" y="5490622"/>
            <a:ext cx="1607493" cy="1097146"/>
          </a:xfrm>
          <a:prstGeom prst="rect">
            <a:avLst/>
          </a:prstGeom>
          <a:noFill/>
        </p:spPr>
        <p:txBody>
          <a:bodyPr wrap="square" tIns="108000" bIns="0" rtlCol="0" anchor="ctr">
            <a:spAutoFit/>
          </a:bodyPr>
          <a:lstStyle/>
          <a:p>
            <a:pPr algn="ctr"/>
            <a:r>
              <a:rPr lang="en-US" b="0" i="0" spc="140" baseline="0" dirty="0">
                <a:solidFill>
                  <a:schemeClr val="tx1">
                    <a:lumMod val="75000"/>
                    <a:lumOff val="25000"/>
                  </a:schemeClr>
                </a:solidFill>
                <a:latin typeface="+mj-lt"/>
              </a:rPr>
              <a:t>Pinnacle</a:t>
            </a:r>
          </a:p>
          <a:p>
            <a:pPr algn="ctr"/>
            <a:r>
              <a:rPr lang="en-US" spc="140" dirty="0">
                <a:solidFill>
                  <a:schemeClr val="tx1">
                    <a:lumMod val="75000"/>
                    <a:lumOff val="25000"/>
                  </a:schemeClr>
                </a:solidFill>
                <a:latin typeface="+mj-lt"/>
              </a:rPr>
              <a:t>Leadership</a:t>
            </a:r>
          </a:p>
          <a:p>
            <a:pPr algn="ctr"/>
            <a:r>
              <a:rPr lang="en-US" spc="140" dirty="0">
                <a:solidFill>
                  <a:schemeClr val="tx1">
                    <a:lumMod val="75000"/>
                    <a:lumOff val="25000"/>
                  </a:schemeClr>
                </a:solidFill>
                <a:latin typeface="+mj-lt"/>
              </a:rPr>
              <a:t>Associates</a:t>
            </a:r>
          </a:p>
          <a:p>
            <a:pPr algn="ctr">
              <a:lnSpc>
                <a:spcPts val="1000"/>
              </a:lnSpc>
            </a:pPr>
            <a:endParaRPr lang="en-US" spc="140" dirty="0">
              <a:solidFill>
                <a:schemeClr val="tx1">
                  <a:lumMod val="75000"/>
                  <a:lumOff val="25000"/>
                </a:schemeClr>
              </a:solidFill>
              <a:latin typeface="+mj-lt"/>
            </a:endParaRPr>
          </a:p>
        </p:txBody>
      </p:sp>
      <p:cxnSp>
        <p:nvCxnSpPr>
          <p:cNvPr id="9" name="Straight Connector 8">
            <a:extLst>
              <a:ext uri="{FF2B5EF4-FFF2-40B4-BE49-F238E27FC236}">
                <a16:creationId xmlns:a16="http://schemas.microsoft.com/office/drawing/2014/main" xmlns="" id="{4A54CF61-F586-8B43-970D-BA97888BD65C}"/>
              </a:ext>
            </a:extLst>
          </p:cNvPr>
          <p:cNvCxnSpPr>
            <a:cxnSpLocks/>
          </p:cNvCxnSpPr>
          <p:nvPr/>
        </p:nvCxnSpPr>
        <p:spPr>
          <a:xfrm>
            <a:off x="9772839" y="6824869"/>
            <a:ext cx="2009452"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icture containing shirt&#10;&#10;Description automatically generated">
            <a:extLst>
              <a:ext uri="{FF2B5EF4-FFF2-40B4-BE49-F238E27FC236}">
                <a16:creationId xmlns:a16="http://schemas.microsoft.com/office/drawing/2014/main" xmlns="" id="{01CF1D21-7DC4-054E-8155-272F3241E9AE}"/>
              </a:ext>
            </a:extLst>
          </p:cNvPr>
          <p:cNvPicPr>
            <a:picLocks noGrp="1" noChangeAspect="1"/>
          </p:cNvPicPr>
          <p:nvPr>
            <p:ph type="pic" sz="quarter" idx="14"/>
          </p:nvPr>
        </p:nvPicPr>
        <p:blipFill>
          <a:blip r:embed="rId3"/>
          <a:srcRect l="23230" r="23230"/>
          <a:stretch>
            <a:fillRect/>
          </a:stretch>
        </p:blipFill>
        <p:spPr/>
      </p:pic>
      <p:sp>
        <p:nvSpPr>
          <p:cNvPr id="20" name="Rectangle 19">
            <a:extLst>
              <a:ext uri="{FF2B5EF4-FFF2-40B4-BE49-F238E27FC236}">
                <a16:creationId xmlns:a16="http://schemas.microsoft.com/office/drawing/2014/main" xmlns="" id="{EFA08948-2B6F-46B1-9D2D-8D7B2B3FBD56}"/>
              </a:ext>
              <a:ext uri="{C183D7F6-B498-43B3-948B-1728B52AA6E4}">
                <adec:decorative xmlns:adec="http://schemas.microsoft.com/office/drawing/2017/decorative" xmlns=""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xmlns="" id="{3560F281-4FF6-4617-A809-AC9C15ECF18A}"/>
              </a:ext>
            </a:extLst>
          </p:cNvPr>
          <p:cNvSpPr>
            <a:spLocks noGrp="1"/>
          </p:cNvSpPr>
          <p:nvPr>
            <p:ph type="title"/>
          </p:nvPr>
        </p:nvSpPr>
        <p:spPr>
          <a:xfrm>
            <a:off x="6858000" y="3802899"/>
            <a:ext cx="4902000" cy="985000"/>
          </a:xfrm>
        </p:spPr>
        <p:txBody>
          <a:bodyPr/>
          <a:lstStyle/>
          <a:p>
            <a:r>
              <a:rPr lang="en-US" dirty="0"/>
              <a:t>Investigate</a:t>
            </a:r>
          </a:p>
        </p:txBody>
      </p:sp>
      <p:sp>
        <p:nvSpPr>
          <p:cNvPr id="3" name="Text Placeholder 2">
            <a:extLst>
              <a:ext uri="{FF2B5EF4-FFF2-40B4-BE49-F238E27FC236}">
                <a16:creationId xmlns:a16="http://schemas.microsoft.com/office/drawing/2014/main" xmlns="" id="{611DC577-0A95-47D0-95D9-5F8DA763D46B}"/>
              </a:ext>
            </a:extLst>
          </p:cNvPr>
          <p:cNvSpPr>
            <a:spLocks noGrp="1"/>
          </p:cNvSpPr>
          <p:nvPr>
            <p:ph type="body" sz="quarter" idx="32"/>
          </p:nvPr>
        </p:nvSpPr>
        <p:spPr>
          <a:xfrm>
            <a:off x="6858000" y="4787900"/>
            <a:ext cx="4902000" cy="1162800"/>
          </a:xfrm>
        </p:spPr>
        <p:txBody>
          <a:bodyPr/>
          <a:lstStyle/>
          <a:p>
            <a:r>
              <a:rPr lang="en-US" dirty="0"/>
              <a:t>Know the facts.</a:t>
            </a:r>
          </a:p>
        </p:txBody>
      </p:sp>
      <p:sp>
        <p:nvSpPr>
          <p:cNvPr id="6" name="Slide Number Placeholder 5">
            <a:extLst>
              <a:ext uri="{FF2B5EF4-FFF2-40B4-BE49-F238E27FC236}">
                <a16:creationId xmlns:a16="http://schemas.microsoft.com/office/drawing/2014/main" xmlns=""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10</a:t>
            </a:fld>
            <a:endParaRPr lang="en-US" dirty="0"/>
          </a:p>
        </p:txBody>
      </p:sp>
      <p:cxnSp>
        <p:nvCxnSpPr>
          <p:cNvPr id="8" name="Straight Connector 7">
            <a:extLst>
              <a:ext uri="{FF2B5EF4-FFF2-40B4-BE49-F238E27FC236}">
                <a16:creationId xmlns:a16="http://schemas.microsoft.com/office/drawing/2014/main" xmlns="" id="{DCBAE911-36D5-854C-A5DB-974994C9FE28}"/>
              </a:ext>
            </a:extLst>
          </p:cNvPr>
          <p:cNvCxnSpPr>
            <a:cxnSpLocks/>
          </p:cNvCxnSpPr>
          <p:nvPr/>
        </p:nvCxnSpPr>
        <p:spPr>
          <a:xfrm>
            <a:off x="9772839" y="6824869"/>
            <a:ext cx="2009452"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396850CE-F30A-C04F-8575-9772BEA547AD}"/>
              </a:ext>
            </a:extLst>
          </p:cNvPr>
          <p:cNvSpPr/>
          <p:nvPr/>
        </p:nvSpPr>
        <p:spPr>
          <a:xfrm>
            <a:off x="9801225" y="6371351"/>
            <a:ext cx="19587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xmlns="" id="{34F5FF77-0562-E647-8EB8-FE670C5DED95}"/>
              </a:ext>
            </a:extLst>
          </p:cNvPr>
          <p:cNvSpPr>
            <a:spLocks noGrp="1"/>
          </p:cNvSpPr>
          <p:nvPr>
            <p:ph sz="half" idx="1"/>
          </p:nvPr>
        </p:nvSpPr>
        <p:spPr>
          <a:xfrm>
            <a:off x="432000" y="428625"/>
            <a:ext cx="5472000" cy="5815013"/>
          </a:xfrm>
        </p:spPr>
        <p:txBody>
          <a:bodyPr anchor="t"/>
          <a:lstStyle/>
          <a:p>
            <a:pPr marL="0" indent="0">
              <a:buNone/>
            </a:pPr>
            <a:r>
              <a:rPr lang="en-US" sz="3200" b="1" dirty="0"/>
              <a:t>Become an Expert</a:t>
            </a:r>
          </a:p>
          <a:p>
            <a:r>
              <a:rPr lang="en-US" sz="2400" b="1" dirty="0"/>
              <a:t>Learn CDC recommendations for faith-based communities. </a:t>
            </a:r>
            <a:r>
              <a:rPr lang="en-US" sz="1400" dirty="0"/>
              <a:t>https://</a:t>
            </a:r>
            <a:r>
              <a:rPr lang="en-US" sz="1400" dirty="0" err="1"/>
              <a:t>www.cdc.gov</a:t>
            </a:r>
            <a:r>
              <a:rPr lang="en-US" sz="1400" dirty="0"/>
              <a:t>/coronavirus/2019-ncov/community/</a:t>
            </a:r>
            <a:r>
              <a:rPr lang="en-US" sz="1400" dirty="0" err="1"/>
              <a:t>faith-based.html?CDC_AA_refVal</a:t>
            </a:r>
            <a:r>
              <a:rPr lang="en-US" sz="1400" dirty="0"/>
              <a:t>=https%3A%2F%2Fwww.cdc.gov%2Fcoronavirus%2F2019-ncov%2Fphp%2Ffaith-based.html</a:t>
            </a:r>
          </a:p>
          <a:p>
            <a:r>
              <a:rPr lang="en-US" sz="2400" b="1" dirty="0"/>
              <a:t>Know state &amp; local policies. </a:t>
            </a:r>
            <a:r>
              <a:rPr lang="en-US" sz="2400" dirty="0"/>
              <a:t>If your state offers no criteria for reopening of churches, consider following directives for movie theaters. </a:t>
            </a:r>
            <a:r>
              <a:rPr lang="en-US" sz="1600" dirty="0"/>
              <a:t>(Example: Florida is at Phase 2 reopening; movie theaters can be at 50%.)</a:t>
            </a:r>
          </a:p>
          <a:p>
            <a:r>
              <a:rPr lang="en-US" sz="2400" b="1" dirty="0"/>
              <a:t>Discover best source for tracking state &amp; local COVID-19 cases. </a:t>
            </a:r>
            <a:r>
              <a:rPr lang="en-US" sz="2400" dirty="0"/>
              <a:t>Avoid news outlets and go straight to the government source.</a:t>
            </a:r>
          </a:p>
          <a:p>
            <a:r>
              <a:rPr lang="en-US" sz="2400" b="1" dirty="0"/>
              <a:t>Study best practices </a:t>
            </a:r>
            <a:r>
              <a:rPr lang="en-US" sz="2400" dirty="0"/>
              <a:t>for cleaning &amp; disinfecting, social distancing, etc.</a:t>
            </a:r>
          </a:p>
        </p:txBody>
      </p:sp>
    </p:spTree>
    <p:extLst>
      <p:ext uri="{BB962C8B-B14F-4D97-AF65-F5344CB8AC3E}">
        <p14:creationId xmlns:p14="http://schemas.microsoft.com/office/powerpoint/2010/main" val="318849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icture containing shirt&#10;&#10;Description automatically generated">
            <a:extLst>
              <a:ext uri="{FF2B5EF4-FFF2-40B4-BE49-F238E27FC236}">
                <a16:creationId xmlns:a16="http://schemas.microsoft.com/office/drawing/2014/main" xmlns="" id="{01CF1D21-7DC4-054E-8155-272F3241E9AE}"/>
              </a:ext>
            </a:extLst>
          </p:cNvPr>
          <p:cNvPicPr>
            <a:picLocks noGrp="1" noChangeAspect="1"/>
          </p:cNvPicPr>
          <p:nvPr>
            <p:ph type="pic" sz="quarter" idx="14"/>
          </p:nvPr>
        </p:nvPicPr>
        <p:blipFill>
          <a:blip r:embed="rId3"/>
          <a:srcRect l="23230" r="23230"/>
          <a:stretch>
            <a:fillRect/>
          </a:stretch>
        </p:blipFill>
        <p:spPr/>
      </p:pic>
      <p:sp>
        <p:nvSpPr>
          <p:cNvPr id="20" name="Rectangle 19">
            <a:extLst>
              <a:ext uri="{FF2B5EF4-FFF2-40B4-BE49-F238E27FC236}">
                <a16:creationId xmlns:a16="http://schemas.microsoft.com/office/drawing/2014/main" xmlns="" id="{EFA08948-2B6F-46B1-9D2D-8D7B2B3FBD56}"/>
              </a:ext>
              <a:ext uri="{C183D7F6-B498-43B3-948B-1728B52AA6E4}">
                <adec:decorative xmlns:adec="http://schemas.microsoft.com/office/drawing/2017/decorative" xmlns=""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xmlns="" id="{3560F281-4FF6-4617-A809-AC9C15ECF18A}"/>
              </a:ext>
            </a:extLst>
          </p:cNvPr>
          <p:cNvSpPr>
            <a:spLocks noGrp="1"/>
          </p:cNvSpPr>
          <p:nvPr>
            <p:ph type="title"/>
          </p:nvPr>
        </p:nvSpPr>
        <p:spPr>
          <a:xfrm>
            <a:off x="6858000" y="3802899"/>
            <a:ext cx="4902000" cy="985000"/>
          </a:xfrm>
        </p:spPr>
        <p:txBody>
          <a:bodyPr/>
          <a:lstStyle/>
          <a:p>
            <a:r>
              <a:rPr lang="en-US" dirty="0"/>
              <a:t>Educate</a:t>
            </a:r>
          </a:p>
        </p:txBody>
      </p:sp>
      <p:sp>
        <p:nvSpPr>
          <p:cNvPr id="3" name="Text Placeholder 2">
            <a:extLst>
              <a:ext uri="{FF2B5EF4-FFF2-40B4-BE49-F238E27FC236}">
                <a16:creationId xmlns:a16="http://schemas.microsoft.com/office/drawing/2014/main" xmlns="" id="{611DC577-0A95-47D0-95D9-5F8DA763D46B}"/>
              </a:ext>
            </a:extLst>
          </p:cNvPr>
          <p:cNvSpPr>
            <a:spLocks noGrp="1"/>
          </p:cNvSpPr>
          <p:nvPr>
            <p:ph type="body" sz="quarter" idx="32"/>
          </p:nvPr>
        </p:nvSpPr>
        <p:spPr>
          <a:xfrm>
            <a:off x="6858000" y="4787900"/>
            <a:ext cx="4902000" cy="1162800"/>
          </a:xfrm>
        </p:spPr>
        <p:txBody>
          <a:bodyPr/>
          <a:lstStyle/>
          <a:p>
            <a:r>
              <a:rPr lang="en-US" dirty="0"/>
              <a:t>Share the facts.</a:t>
            </a:r>
          </a:p>
        </p:txBody>
      </p:sp>
      <p:sp>
        <p:nvSpPr>
          <p:cNvPr id="6" name="Slide Number Placeholder 5">
            <a:extLst>
              <a:ext uri="{FF2B5EF4-FFF2-40B4-BE49-F238E27FC236}">
                <a16:creationId xmlns:a16="http://schemas.microsoft.com/office/drawing/2014/main" xmlns=""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11</a:t>
            </a:fld>
            <a:endParaRPr lang="en-US" dirty="0"/>
          </a:p>
        </p:txBody>
      </p:sp>
      <p:cxnSp>
        <p:nvCxnSpPr>
          <p:cNvPr id="8" name="Straight Connector 7">
            <a:extLst>
              <a:ext uri="{FF2B5EF4-FFF2-40B4-BE49-F238E27FC236}">
                <a16:creationId xmlns:a16="http://schemas.microsoft.com/office/drawing/2014/main" xmlns="" id="{DCBAE911-36D5-854C-A5DB-974994C9FE28}"/>
              </a:ext>
            </a:extLst>
          </p:cNvPr>
          <p:cNvCxnSpPr>
            <a:cxnSpLocks/>
          </p:cNvCxnSpPr>
          <p:nvPr/>
        </p:nvCxnSpPr>
        <p:spPr>
          <a:xfrm>
            <a:off x="9772839" y="6824869"/>
            <a:ext cx="2009452"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396850CE-F30A-C04F-8575-9772BEA547AD}"/>
              </a:ext>
            </a:extLst>
          </p:cNvPr>
          <p:cNvSpPr/>
          <p:nvPr/>
        </p:nvSpPr>
        <p:spPr>
          <a:xfrm>
            <a:off x="9801225" y="6371351"/>
            <a:ext cx="19587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xmlns="" id="{34F5FF77-0562-E647-8EB8-FE670C5DED95}"/>
              </a:ext>
            </a:extLst>
          </p:cNvPr>
          <p:cNvSpPr>
            <a:spLocks noGrp="1"/>
          </p:cNvSpPr>
          <p:nvPr>
            <p:ph sz="half" idx="1"/>
          </p:nvPr>
        </p:nvSpPr>
        <p:spPr>
          <a:xfrm>
            <a:off x="432000" y="428625"/>
            <a:ext cx="5472000" cy="5815013"/>
          </a:xfrm>
        </p:spPr>
        <p:txBody>
          <a:bodyPr anchor="t"/>
          <a:lstStyle/>
          <a:p>
            <a:pPr marL="0" indent="0">
              <a:buNone/>
            </a:pPr>
            <a:r>
              <a:rPr lang="en-US" sz="3200" b="1" dirty="0"/>
              <a:t>Teach Your People</a:t>
            </a:r>
          </a:p>
          <a:p>
            <a:r>
              <a:rPr lang="en-US" sz="2400" b="1" dirty="0"/>
              <a:t>They don’t know who/what to believe. </a:t>
            </a:r>
            <a:r>
              <a:rPr lang="en-US" sz="2400" dirty="0"/>
              <a:t>They’ll believe you.</a:t>
            </a:r>
          </a:p>
          <a:p>
            <a:r>
              <a:rPr lang="en-US" sz="2400" b="1" dirty="0"/>
              <a:t>Use your platform to educate. </a:t>
            </a:r>
            <a:r>
              <a:rPr lang="en-US" sz="2400" dirty="0"/>
              <a:t>Newsletter, e-news, social media, </a:t>
            </a:r>
            <a:br>
              <a:rPr lang="en-US" sz="2400" dirty="0"/>
            </a:br>
            <a:r>
              <a:rPr lang="en-US" sz="2400" dirty="0"/>
              <a:t>video, worship.</a:t>
            </a:r>
          </a:p>
          <a:p>
            <a:r>
              <a:rPr lang="en-US" sz="2400" b="1" dirty="0"/>
              <a:t>Simplify the message. </a:t>
            </a:r>
          </a:p>
          <a:p>
            <a:pPr marL="266700" lvl="1" indent="0">
              <a:buNone/>
            </a:pPr>
            <a:r>
              <a:rPr lang="en-US" sz="2200" dirty="0"/>
              <a:t>Example: Top Three</a:t>
            </a:r>
          </a:p>
          <a:p>
            <a:pPr marL="1000125" lvl="2" indent="-457200">
              <a:buFont typeface="+mj-lt"/>
              <a:buAutoNum type="arabicPeriod"/>
            </a:pPr>
            <a:r>
              <a:rPr lang="en-US" sz="2000" dirty="0"/>
              <a:t>Social Distance</a:t>
            </a:r>
          </a:p>
          <a:p>
            <a:pPr marL="1000125" lvl="2" indent="-457200">
              <a:buFont typeface="+mj-lt"/>
              <a:buAutoNum type="arabicPeriod"/>
            </a:pPr>
            <a:r>
              <a:rPr lang="en-US" sz="2000" dirty="0"/>
              <a:t>Wear Masks</a:t>
            </a:r>
          </a:p>
          <a:p>
            <a:pPr marL="1000125" lvl="2" indent="-457200">
              <a:buFont typeface="+mj-lt"/>
              <a:buAutoNum type="arabicPeriod"/>
            </a:pPr>
            <a:r>
              <a:rPr lang="en-US" sz="2000" dirty="0"/>
              <a:t>Wash Hands</a:t>
            </a:r>
            <a:endParaRPr lang="en-US" sz="2400" dirty="0"/>
          </a:p>
          <a:p>
            <a:r>
              <a:rPr lang="en-US" sz="2400" b="1" dirty="0"/>
              <a:t>Parish nursing. </a:t>
            </a:r>
            <a:r>
              <a:rPr lang="en-US" sz="2400" dirty="0"/>
              <a:t>Now may be a good time to enlist a paid or volunteer parish nurse. </a:t>
            </a:r>
          </a:p>
          <a:p>
            <a:r>
              <a:rPr lang="en-US" sz="2400" b="1" dirty="0"/>
              <a:t>Medical Professionals Roundtable</a:t>
            </a:r>
          </a:p>
          <a:p>
            <a:pPr lvl="2"/>
            <a:endParaRPr lang="en-US" sz="2000" dirty="0"/>
          </a:p>
        </p:txBody>
      </p:sp>
    </p:spTree>
    <p:extLst>
      <p:ext uri="{BB962C8B-B14F-4D97-AF65-F5344CB8AC3E}">
        <p14:creationId xmlns:p14="http://schemas.microsoft.com/office/powerpoint/2010/main" val="1594019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Medical Professionals Roundtable—June 2, 2020">
            <a:hlinkClick r:id="" action="ppaction://media"/>
            <a:extLst>
              <a:ext uri="{FF2B5EF4-FFF2-40B4-BE49-F238E27FC236}">
                <a16:creationId xmlns:a16="http://schemas.microsoft.com/office/drawing/2014/main" xmlns="" id="{921D8A22-CACA-5848-8E53-6D7C51D0DFCE}"/>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xmlns="" id="{672751EF-8225-B246-B8D3-00F43E05C15E}"/>
              </a:ext>
            </a:extLst>
          </p:cNvPr>
          <p:cNvSpPr txBox="1"/>
          <p:nvPr/>
        </p:nvSpPr>
        <p:spPr>
          <a:xfrm>
            <a:off x="10644188" y="6315075"/>
            <a:ext cx="2343150" cy="646331"/>
          </a:xfrm>
          <a:prstGeom prst="rect">
            <a:avLst/>
          </a:prstGeom>
          <a:noFill/>
        </p:spPr>
        <p:txBody>
          <a:bodyPr wrap="square" rtlCol="0">
            <a:spAutoFit/>
          </a:bodyPr>
          <a:lstStyle/>
          <a:p>
            <a:r>
              <a:rPr lang="en-US" dirty="0">
                <a:solidFill>
                  <a:schemeClr val="bg1"/>
                </a:solidFill>
              </a:rPr>
              <a:t>38:52-40:12</a:t>
            </a:r>
          </a:p>
          <a:p>
            <a:endParaRPr lang="en-US" dirty="0">
              <a:solidFill>
                <a:schemeClr val="bg1"/>
              </a:solidFill>
            </a:endParaRPr>
          </a:p>
        </p:txBody>
      </p:sp>
    </p:spTree>
    <p:extLst>
      <p:ext uri="{BB962C8B-B14F-4D97-AF65-F5344CB8AC3E}">
        <p14:creationId xmlns:p14="http://schemas.microsoft.com/office/powerpoint/2010/main" val="429466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672751EF-8225-B246-B8D3-00F43E05C15E}"/>
              </a:ext>
            </a:extLst>
          </p:cNvPr>
          <p:cNvSpPr txBox="1"/>
          <p:nvPr/>
        </p:nvSpPr>
        <p:spPr>
          <a:xfrm>
            <a:off x="10644188" y="6315075"/>
            <a:ext cx="2343150" cy="646331"/>
          </a:xfrm>
          <a:prstGeom prst="rect">
            <a:avLst/>
          </a:prstGeom>
          <a:noFill/>
        </p:spPr>
        <p:txBody>
          <a:bodyPr wrap="square" rtlCol="0">
            <a:spAutoFit/>
          </a:bodyPr>
          <a:lstStyle/>
          <a:p>
            <a:r>
              <a:rPr lang="en-US" dirty="0">
                <a:solidFill>
                  <a:schemeClr val="bg1"/>
                </a:solidFill>
              </a:rPr>
              <a:t>38:54-40:12</a:t>
            </a:r>
          </a:p>
          <a:p>
            <a:endParaRPr lang="en-US" dirty="0">
              <a:solidFill>
                <a:schemeClr val="bg1"/>
              </a:solidFill>
            </a:endParaRPr>
          </a:p>
        </p:txBody>
      </p:sp>
      <p:pic>
        <p:nvPicPr>
          <p:cNvPr id="2" name="Online Media 1" descr="Surgeon General Social Distancing (:60)">
            <a:hlinkClick r:id="" action="ppaction://media"/>
            <a:extLst>
              <a:ext uri="{FF2B5EF4-FFF2-40B4-BE49-F238E27FC236}">
                <a16:creationId xmlns:a16="http://schemas.microsoft.com/office/drawing/2014/main" xmlns="" id="{9D52E3CC-27EA-1044-8081-8F106D6D92FB}"/>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42191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icture containing shirt&#10;&#10;Description automatically generated">
            <a:extLst>
              <a:ext uri="{FF2B5EF4-FFF2-40B4-BE49-F238E27FC236}">
                <a16:creationId xmlns:a16="http://schemas.microsoft.com/office/drawing/2014/main" xmlns="" id="{01CF1D21-7DC4-054E-8155-272F3241E9AE}"/>
              </a:ext>
            </a:extLst>
          </p:cNvPr>
          <p:cNvPicPr>
            <a:picLocks noGrp="1" noChangeAspect="1"/>
          </p:cNvPicPr>
          <p:nvPr>
            <p:ph type="pic" sz="quarter" idx="14"/>
          </p:nvPr>
        </p:nvPicPr>
        <p:blipFill>
          <a:blip r:embed="rId3"/>
          <a:srcRect l="23230" r="23230"/>
          <a:stretch>
            <a:fillRect/>
          </a:stretch>
        </p:blipFill>
        <p:spPr/>
      </p:pic>
      <p:sp>
        <p:nvSpPr>
          <p:cNvPr id="20" name="Rectangle 19">
            <a:extLst>
              <a:ext uri="{FF2B5EF4-FFF2-40B4-BE49-F238E27FC236}">
                <a16:creationId xmlns:a16="http://schemas.microsoft.com/office/drawing/2014/main" xmlns="" id="{EFA08948-2B6F-46B1-9D2D-8D7B2B3FBD56}"/>
              </a:ext>
              <a:ext uri="{C183D7F6-B498-43B3-948B-1728B52AA6E4}">
                <adec:decorative xmlns:adec="http://schemas.microsoft.com/office/drawing/2017/decorative" xmlns=""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xmlns="" id="{3560F281-4FF6-4617-A809-AC9C15ECF18A}"/>
              </a:ext>
            </a:extLst>
          </p:cNvPr>
          <p:cNvSpPr>
            <a:spLocks noGrp="1"/>
          </p:cNvSpPr>
          <p:nvPr>
            <p:ph type="title"/>
          </p:nvPr>
        </p:nvSpPr>
        <p:spPr>
          <a:xfrm>
            <a:off x="6858000" y="3802899"/>
            <a:ext cx="4902000" cy="985000"/>
          </a:xfrm>
        </p:spPr>
        <p:txBody>
          <a:bodyPr/>
          <a:lstStyle/>
          <a:p>
            <a:r>
              <a:rPr lang="en-US" dirty="0"/>
              <a:t>Collaborate</a:t>
            </a:r>
          </a:p>
        </p:txBody>
      </p:sp>
      <p:sp>
        <p:nvSpPr>
          <p:cNvPr id="3" name="Text Placeholder 2">
            <a:extLst>
              <a:ext uri="{FF2B5EF4-FFF2-40B4-BE49-F238E27FC236}">
                <a16:creationId xmlns:a16="http://schemas.microsoft.com/office/drawing/2014/main" xmlns="" id="{611DC577-0A95-47D0-95D9-5F8DA763D46B}"/>
              </a:ext>
            </a:extLst>
          </p:cNvPr>
          <p:cNvSpPr>
            <a:spLocks noGrp="1"/>
          </p:cNvSpPr>
          <p:nvPr>
            <p:ph type="body" sz="quarter" idx="32"/>
          </p:nvPr>
        </p:nvSpPr>
        <p:spPr>
          <a:xfrm>
            <a:off x="6858000" y="4787900"/>
            <a:ext cx="4902000" cy="1162800"/>
          </a:xfrm>
        </p:spPr>
        <p:txBody>
          <a:bodyPr/>
          <a:lstStyle/>
          <a:p>
            <a:r>
              <a:rPr lang="en-US" dirty="0"/>
              <a:t>Work together.</a:t>
            </a:r>
          </a:p>
        </p:txBody>
      </p:sp>
      <p:sp>
        <p:nvSpPr>
          <p:cNvPr id="6" name="Slide Number Placeholder 5">
            <a:extLst>
              <a:ext uri="{FF2B5EF4-FFF2-40B4-BE49-F238E27FC236}">
                <a16:creationId xmlns:a16="http://schemas.microsoft.com/office/drawing/2014/main" xmlns=""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14</a:t>
            </a:fld>
            <a:endParaRPr lang="en-US" dirty="0"/>
          </a:p>
        </p:txBody>
      </p:sp>
      <p:cxnSp>
        <p:nvCxnSpPr>
          <p:cNvPr id="8" name="Straight Connector 7">
            <a:extLst>
              <a:ext uri="{FF2B5EF4-FFF2-40B4-BE49-F238E27FC236}">
                <a16:creationId xmlns:a16="http://schemas.microsoft.com/office/drawing/2014/main" xmlns="" id="{DCBAE911-36D5-854C-A5DB-974994C9FE28}"/>
              </a:ext>
            </a:extLst>
          </p:cNvPr>
          <p:cNvCxnSpPr>
            <a:cxnSpLocks/>
          </p:cNvCxnSpPr>
          <p:nvPr/>
        </p:nvCxnSpPr>
        <p:spPr>
          <a:xfrm>
            <a:off x="9772839" y="6824869"/>
            <a:ext cx="2009452"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396850CE-F30A-C04F-8575-9772BEA547AD}"/>
              </a:ext>
            </a:extLst>
          </p:cNvPr>
          <p:cNvSpPr/>
          <p:nvPr/>
        </p:nvSpPr>
        <p:spPr>
          <a:xfrm>
            <a:off x="9801225" y="6371351"/>
            <a:ext cx="19587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xmlns="" id="{34F5FF77-0562-E647-8EB8-FE670C5DED95}"/>
              </a:ext>
            </a:extLst>
          </p:cNvPr>
          <p:cNvSpPr>
            <a:spLocks noGrp="1"/>
          </p:cNvSpPr>
          <p:nvPr>
            <p:ph sz="half" idx="1"/>
          </p:nvPr>
        </p:nvSpPr>
        <p:spPr>
          <a:xfrm>
            <a:off x="432000" y="428625"/>
            <a:ext cx="5472000" cy="5815013"/>
          </a:xfrm>
        </p:spPr>
        <p:txBody>
          <a:bodyPr anchor="t"/>
          <a:lstStyle/>
          <a:p>
            <a:pPr marL="0" indent="0">
              <a:buNone/>
            </a:pPr>
            <a:r>
              <a:rPr lang="en-US" sz="3200" b="1" dirty="0"/>
              <a:t>Seek Consensus</a:t>
            </a:r>
          </a:p>
          <a:p>
            <a:r>
              <a:rPr lang="en-US" sz="2400" b="1" dirty="0"/>
              <a:t>Solicit feedback from church members about reopening. </a:t>
            </a:r>
            <a:r>
              <a:rPr lang="en-US" sz="2400" dirty="0" err="1"/>
              <a:t>surveymonkey.com</a:t>
            </a:r>
            <a:endParaRPr lang="en-US" sz="2000" dirty="0"/>
          </a:p>
        </p:txBody>
      </p:sp>
    </p:spTree>
    <p:extLst>
      <p:ext uri="{BB962C8B-B14F-4D97-AF65-F5344CB8AC3E}">
        <p14:creationId xmlns:p14="http://schemas.microsoft.com/office/powerpoint/2010/main" val="1069571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49C0D58-6D50-D941-8A03-E75825AD057B}"/>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xmlns="" id="{A2B4A868-F9B7-E146-B5DA-B6360B050CE9}"/>
              </a:ext>
            </a:extLst>
          </p:cNvPr>
          <p:cNvSpPr>
            <a:spLocks noGrp="1"/>
          </p:cNvSpPr>
          <p:nvPr>
            <p:ph type="body" sz="quarter" idx="32"/>
          </p:nvPr>
        </p:nvSpPr>
        <p:spPr/>
        <p:txBody>
          <a:bodyPr/>
          <a:lstStyle/>
          <a:p>
            <a:endParaRPr lang="en-US"/>
          </a:p>
        </p:txBody>
      </p:sp>
      <p:sp>
        <p:nvSpPr>
          <p:cNvPr id="5" name="Content Placeholder 4">
            <a:extLst>
              <a:ext uri="{FF2B5EF4-FFF2-40B4-BE49-F238E27FC236}">
                <a16:creationId xmlns:a16="http://schemas.microsoft.com/office/drawing/2014/main" xmlns="" id="{6046C0D3-8613-F246-ADE3-14F1F10F8BC8}"/>
              </a:ext>
            </a:extLst>
          </p:cNvPr>
          <p:cNvSpPr>
            <a:spLocks noGrp="1"/>
          </p:cNvSpPr>
          <p:nvPr>
            <p:ph sz="half" idx="1"/>
          </p:nvPr>
        </p:nvSpPr>
        <p:spPr/>
        <p:txBody>
          <a:bodyPr/>
          <a:lstStyle/>
          <a:p>
            <a:endParaRPr lang="en-US"/>
          </a:p>
        </p:txBody>
      </p:sp>
      <p:sp>
        <p:nvSpPr>
          <p:cNvPr id="6" name="Footer Placeholder 5">
            <a:extLst>
              <a:ext uri="{FF2B5EF4-FFF2-40B4-BE49-F238E27FC236}">
                <a16:creationId xmlns:a16="http://schemas.microsoft.com/office/drawing/2014/main" xmlns="" id="{D02D12F1-B64A-9D4C-B64A-6FFCAC90A502}"/>
              </a:ext>
            </a:extLst>
          </p:cNvPr>
          <p:cNvSpPr>
            <a:spLocks noGrp="1"/>
          </p:cNvSpPr>
          <p:nvPr>
            <p:ph type="ftr" sz="quarter" idx="13"/>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xmlns="" id="{C58C12C3-3C97-8649-93C4-87D8F3F02E2D}"/>
              </a:ext>
            </a:extLst>
          </p:cNvPr>
          <p:cNvSpPr>
            <a:spLocks noGrp="1"/>
          </p:cNvSpPr>
          <p:nvPr>
            <p:ph type="sldNum" sz="quarter" idx="33"/>
          </p:nvPr>
        </p:nvSpPr>
        <p:spPr/>
        <p:txBody>
          <a:bodyPr/>
          <a:lstStyle/>
          <a:p>
            <a:fld id="{19B51A1E-902D-48AF-9020-955120F399B6}" type="slidenum">
              <a:rPr lang="en-US" noProof="0" smtClean="0"/>
              <a:pPr/>
              <a:t>15</a:t>
            </a:fld>
            <a:endParaRPr lang="en-US" noProof="0" dirty="0"/>
          </a:p>
        </p:txBody>
      </p:sp>
      <p:sp>
        <p:nvSpPr>
          <p:cNvPr id="9" name="Rectangle 8">
            <a:extLst>
              <a:ext uri="{FF2B5EF4-FFF2-40B4-BE49-F238E27FC236}">
                <a16:creationId xmlns:a16="http://schemas.microsoft.com/office/drawing/2014/main" xmlns="" id="{BEBDB031-1004-9C43-8C71-7202B80F9B19}"/>
              </a:ext>
            </a:extLst>
          </p:cNvPr>
          <p:cNvSpPr/>
          <p:nvPr/>
        </p:nvSpPr>
        <p:spPr>
          <a:xfrm>
            <a:off x="0" y="0"/>
            <a:ext cx="12192000" cy="8029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ell phone&#10;&#10;Description automatically generated">
            <a:extLst>
              <a:ext uri="{FF2B5EF4-FFF2-40B4-BE49-F238E27FC236}">
                <a16:creationId xmlns:a16="http://schemas.microsoft.com/office/drawing/2014/main" xmlns="" id="{F4A0B86F-561B-8B4A-9CF7-9E7EC3F2395C}"/>
              </a:ext>
            </a:extLst>
          </p:cNvPr>
          <p:cNvPicPr>
            <a:picLocks noChangeAspect="1"/>
          </p:cNvPicPr>
          <p:nvPr/>
        </p:nvPicPr>
        <p:blipFill rotWithShape="1">
          <a:blip r:embed="rId3"/>
          <a:srcRect l="-17428" t="1106" r="-19077" b="-37612"/>
          <a:stretch/>
        </p:blipFill>
        <p:spPr>
          <a:xfrm>
            <a:off x="0" y="371475"/>
            <a:ext cx="12341041" cy="8953579"/>
          </a:xfrm>
          <a:prstGeom prst="rect">
            <a:avLst/>
          </a:prstGeom>
        </p:spPr>
      </p:pic>
    </p:spTree>
    <p:extLst>
      <p:ext uri="{BB962C8B-B14F-4D97-AF65-F5344CB8AC3E}">
        <p14:creationId xmlns:p14="http://schemas.microsoft.com/office/powerpoint/2010/main" val="271174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icture containing shirt&#10;&#10;Description automatically generated">
            <a:extLst>
              <a:ext uri="{FF2B5EF4-FFF2-40B4-BE49-F238E27FC236}">
                <a16:creationId xmlns:a16="http://schemas.microsoft.com/office/drawing/2014/main" xmlns="" id="{01CF1D21-7DC4-054E-8155-272F3241E9AE}"/>
              </a:ext>
            </a:extLst>
          </p:cNvPr>
          <p:cNvPicPr>
            <a:picLocks noGrp="1" noChangeAspect="1"/>
          </p:cNvPicPr>
          <p:nvPr>
            <p:ph type="pic" sz="quarter" idx="14"/>
          </p:nvPr>
        </p:nvPicPr>
        <p:blipFill>
          <a:blip r:embed="rId3"/>
          <a:srcRect l="23230" r="23230"/>
          <a:stretch>
            <a:fillRect/>
          </a:stretch>
        </p:blipFill>
        <p:spPr/>
      </p:pic>
      <p:sp>
        <p:nvSpPr>
          <p:cNvPr id="20" name="Rectangle 19">
            <a:extLst>
              <a:ext uri="{FF2B5EF4-FFF2-40B4-BE49-F238E27FC236}">
                <a16:creationId xmlns:a16="http://schemas.microsoft.com/office/drawing/2014/main" xmlns="" id="{EFA08948-2B6F-46B1-9D2D-8D7B2B3FBD56}"/>
              </a:ext>
              <a:ext uri="{C183D7F6-B498-43B3-948B-1728B52AA6E4}">
                <adec:decorative xmlns:adec="http://schemas.microsoft.com/office/drawing/2017/decorative" xmlns=""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xmlns="" id="{3560F281-4FF6-4617-A809-AC9C15ECF18A}"/>
              </a:ext>
            </a:extLst>
          </p:cNvPr>
          <p:cNvSpPr>
            <a:spLocks noGrp="1"/>
          </p:cNvSpPr>
          <p:nvPr>
            <p:ph type="title"/>
          </p:nvPr>
        </p:nvSpPr>
        <p:spPr>
          <a:xfrm>
            <a:off x="6858000" y="3802899"/>
            <a:ext cx="4902000" cy="985000"/>
          </a:xfrm>
        </p:spPr>
        <p:txBody>
          <a:bodyPr/>
          <a:lstStyle/>
          <a:p>
            <a:r>
              <a:rPr lang="en-US" dirty="0"/>
              <a:t>Collaborate</a:t>
            </a:r>
          </a:p>
        </p:txBody>
      </p:sp>
      <p:sp>
        <p:nvSpPr>
          <p:cNvPr id="3" name="Text Placeholder 2">
            <a:extLst>
              <a:ext uri="{FF2B5EF4-FFF2-40B4-BE49-F238E27FC236}">
                <a16:creationId xmlns:a16="http://schemas.microsoft.com/office/drawing/2014/main" xmlns="" id="{611DC577-0A95-47D0-95D9-5F8DA763D46B}"/>
              </a:ext>
            </a:extLst>
          </p:cNvPr>
          <p:cNvSpPr>
            <a:spLocks noGrp="1"/>
          </p:cNvSpPr>
          <p:nvPr>
            <p:ph type="body" sz="quarter" idx="32"/>
          </p:nvPr>
        </p:nvSpPr>
        <p:spPr>
          <a:xfrm>
            <a:off x="6858000" y="4787900"/>
            <a:ext cx="4902000" cy="1162800"/>
          </a:xfrm>
        </p:spPr>
        <p:txBody>
          <a:bodyPr/>
          <a:lstStyle/>
          <a:p>
            <a:r>
              <a:rPr lang="en-US" dirty="0"/>
              <a:t>Work together.</a:t>
            </a:r>
          </a:p>
        </p:txBody>
      </p:sp>
      <p:sp>
        <p:nvSpPr>
          <p:cNvPr id="6" name="Slide Number Placeholder 5">
            <a:extLst>
              <a:ext uri="{FF2B5EF4-FFF2-40B4-BE49-F238E27FC236}">
                <a16:creationId xmlns:a16="http://schemas.microsoft.com/office/drawing/2014/main" xmlns=""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16</a:t>
            </a:fld>
            <a:endParaRPr lang="en-US" dirty="0"/>
          </a:p>
        </p:txBody>
      </p:sp>
      <p:cxnSp>
        <p:nvCxnSpPr>
          <p:cNvPr id="8" name="Straight Connector 7">
            <a:extLst>
              <a:ext uri="{FF2B5EF4-FFF2-40B4-BE49-F238E27FC236}">
                <a16:creationId xmlns:a16="http://schemas.microsoft.com/office/drawing/2014/main" xmlns="" id="{DCBAE911-36D5-854C-A5DB-974994C9FE28}"/>
              </a:ext>
            </a:extLst>
          </p:cNvPr>
          <p:cNvCxnSpPr>
            <a:cxnSpLocks/>
          </p:cNvCxnSpPr>
          <p:nvPr/>
        </p:nvCxnSpPr>
        <p:spPr>
          <a:xfrm>
            <a:off x="9772839" y="6824869"/>
            <a:ext cx="2009452"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396850CE-F30A-C04F-8575-9772BEA547AD}"/>
              </a:ext>
            </a:extLst>
          </p:cNvPr>
          <p:cNvSpPr/>
          <p:nvPr/>
        </p:nvSpPr>
        <p:spPr>
          <a:xfrm>
            <a:off x="9801225" y="6371351"/>
            <a:ext cx="19587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xmlns="" id="{34F5FF77-0562-E647-8EB8-FE670C5DED95}"/>
              </a:ext>
            </a:extLst>
          </p:cNvPr>
          <p:cNvSpPr>
            <a:spLocks noGrp="1"/>
          </p:cNvSpPr>
          <p:nvPr>
            <p:ph sz="half" idx="1"/>
          </p:nvPr>
        </p:nvSpPr>
        <p:spPr>
          <a:xfrm>
            <a:off x="432000" y="757241"/>
            <a:ext cx="5472000" cy="5815013"/>
          </a:xfrm>
        </p:spPr>
        <p:txBody>
          <a:bodyPr anchor="t"/>
          <a:lstStyle/>
          <a:p>
            <a:pPr marL="0" indent="0">
              <a:buNone/>
            </a:pPr>
            <a:r>
              <a:rPr lang="en-US" sz="3200" b="1" dirty="0"/>
              <a:t>Seek Consensus</a:t>
            </a:r>
          </a:p>
          <a:p>
            <a:r>
              <a:rPr lang="en-US" sz="2400" b="1" dirty="0"/>
              <a:t>Solicit feedback from church members about reopening. </a:t>
            </a:r>
            <a:r>
              <a:rPr lang="en-US" sz="2400" dirty="0" err="1"/>
              <a:t>surveymonkey.com</a:t>
            </a:r>
            <a:endParaRPr lang="en-US" sz="2400" dirty="0"/>
          </a:p>
          <a:p>
            <a:r>
              <a:rPr lang="en-US" sz="2400" b="1" dirty="0"/>
              <a:t>Analyze feedback.</a:t>
            </a:r>
          </a:p>
          <a:p>
            <a:r>
              <a:rPr lang="en-US" sz="2400" b="1" dirty="0"/>
              <a:t>With education and feedback in place, draft a proposal for covenant and discuss with leadership team. </a:t>
            </a:r>
          </a:p>
          <a:p>
            <a:endParaRPr lang="en-US" sz="2400" b="1" dirty="0"/>
          </a:p>
          <a:p>
            <a:endParaRPr lang="en-US" sz="2400" b="1" dirty="0"/>
          </a:p>
          <a:p>
            <a:pPr marL="0" indent="0" algn="ctr">
              <a:buNone/>
            </a:pPr>
            <a:r>
              <a:rPr lang="en-US" sz="3200" dirty="0"/>
              <a:t>“</a:t>
            </a:r>
            <a:r>
              <a:rPr lang="en-US" sz="3200" b="1" i="1" dirty="0"/>
              <a:t>All of us</a:t>
            </a:r>
            <a:r>
              <a:rPr lang="en-US" sz="3200" dirty="0"/>
              <a:t> have opinions; </a:t>
            </a:r>
            <a:br>
              <a:rPr lang="en-US" sz="3200" dirty="0"/>
            </a:br>
            <a:r>
              <a:rPr lang="en-US" sz="3200" b="1" i="1" dirty="0"/>
              <a:t>some of us</a:t>
            </a:r>
            <a:r>
              <a:rPr lang="en-US" sz="3200" dirty="0"/>
              <a:t> make decisions.”</a:t>
            </a:r>
          </a:p>
        </p:txBody>
      </p:sp>
    </p:spTree>
    <p:extLst>
      <p:ext uri="{BB962C8B-B14F-4D97-AF65-F5344CB8AC3E}">
        <p14:creationId xmlns:p14="http://schemas.microsoft.com/office/powerpoint/2010/main" val="1450050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9BF6C077-2298-344F-9CF3-E8AD448D4A5E}"/>
              </a:ext>
            </a:extLst>
          </p:cNvPr>
          <p:cNvSpPr>
            <a:spLocks noGrp="1"/>
          </p:cNvSpPr>
          <p:nvPr>
            <p:ph type="pic" sz="quarter" idx="14"/>
          </p:nvPr>
        </p:nvSpPr>
        <p:spPr/>
      </p:sp>
      <p:sp>
        <p:nvSpPr>
          <p:cNvPr id="3" name="Title 2">
            <a:extLst>
              <a:ext uri="{FF2B5EF4-FFF2-40B4-BE49-F238E27FC236}">
                <a16:creationId xmlns:a16="http://schemas.microsoft.com/office/drawing/2014/main" xmlns="" id="{B325C878-1C1C-AF41-8793-DC0D2FCE9E4E}"/>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xmlns="" id="{258FE6BA-14FD-6043-9D2B-5005D83233A3}"/>
              </a:ext>
            </a:extLst>
          </p:cNvPr>
          <p:cNvSpPr>
            <a:spLocks noGrp="1"/>
          </p:cNvSpPr>
          <p:nvPr>
            <p:ph type="body" sz="quarter" idx="32"/>
          </p:nvPr>
        </p:nvSpPr>
        <p:spPr/>
        <p:txBody>
          <a:bodyPr/>
          <a:lstStyle/>
          <a:p>
            <a:endParaRPr lang="en-US"/>
          </a:p>
        </p:txBody>
      </p:sp>
      <p:sp>
        <p:nvSpPr>
          <p:cNvPr id="6" name="Footer Placeholder 5">
            <a:extLst>
              <a:ext uri="{FF2B5EF4-FFF2-40B4-BE49-F238E27FC236}">
                <a16:creationId xmlns:a16="http://schemas.microsoft.com/office/drawing/2014/main" xmlns="" id="{45AF6B09-3847-A347-ACB9-8E047BF8477F}"/>
              </a:ext>
            </a:extLst>
          </p:cNvPr>
          <p:cNvSpPr>
            <a:spLocks noGrp="1"/>
          </p:cNvSpPr>
          <p:nvPr>
            <p:ph type="ftr" sz="quarter" idx="13"/>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xmlns="" id="{7D0E1800-70BF-5843-9694-3EE9D96E0246}"/>
              </a:ext>
            </a:extLst>
          </p:cNvPr>
          <p:cNvSpPr>
            <a:spLocks noGrp="1"/>
          </p:cNvSpPr>
          <p:nvPr>
            <p:ph type="sldNum" sz="quarter" idx="33"/>
          </p:nvPr>
        </p:nvSpPr>
        <p:spPr/>
        <p:txBody>
          <a:bodyPr/>
          <a:lstStyle/>
          <a:p>
            <a:fld id="{19B51A1E-902D-48AF-9020-955120F399B6}" type="slidenum">
              <a:rPr lang="en-US" noProof="0" smtClean="0"/>
              <a:pPr/>
              <a:t>17</a:t>
            </a:fld>
            <a:endParaRPr lang="en-US" noProof="0" dirty="0"/>
          </a:p>
        </p:txBody>
      </p:sp>
      <p:pic>
        <p:nvPicPr>
          <p:cNvPr id="8" name="Picture Placeholder 14" descr="A picture containing shirt&#10;&#10;Description automatically generated">
            <a:extLst>
              <a:ext uri="{FF2B5EF4-FFF2-40B4-BE49-F238E27FC236}">
                <a16:creationId xmlns:a16="http://schemas.microsoft.com/office/drawing/2014/main" xmlns="" id="{408557C3-47E1-A045-B557-A071AFF5D381}"/>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Marker/>
                    </a14:imgEffect>
                    <a14:imgEffect>
                      <a14:saturation sat="400000"/>
                    </a14:imgEffect>
                  </a14:imgLayer>
                </a14:imgProps>
              </a:ext>
            </a:extLst>
          </a:blip>
          <a:srcRect t="-628" b="-511"/>
          <a:stretch/>
        </p:blipFill>
        <p:spPr>
          <a:xfrm>
            <a:off x="0" y="-64294"/>
            <a:ext cx="12344400" cy="6986588"/>
          </a:xfrm>
          <a:prstGeom prst="rect">
            <a:avLst/>
          </a:prstGeom>
          <a:solidFill>
            <a:schemeClr val="bg1">
              <a:lumMod val="95000"/>
            </a:schemeClr>
          </a:solidFill>
        </p:spPr>
      </p:pic>
      <p:sp>
        <p:nvSpPr>
          <p:cNvPr id="9" name="TextBox 8">
            <a:extLst>
              <a:ext uri="{FF2B5EF4-FFF2-40B4-BE49-F238E27FC236}">
                <a16:creationId xmlns:a16="http://schemas.microsoft.com/office/drawing/2014/main" xmlns="" id="{4C8A757A-D03B-304A-B758-71AC9558F27F}"/>
              </a:ext>
            </a:extLst>
          </p:cNvPr>
          <p:cNvSpPr txBox="1"/>
          <p:nvPr/>
        </p:nvSpPr>
        <p:spPr>
          <a:xfrm>
            <a:off x="-76200" y="2262004"/>
            <a:ext cx="12344400" cy="1938992"/>
          </a:xfrm>
          <a:prstGeom prst="rect">
            <a:avLst/>
          </a:prstGeom>
          <a:noFill/>
        </p:spPr>
        <p:txBody>
          <a:bodyPr wrap="square" rtlCol="0">
            <a:spAutoFit/>
          </a:bodyPr>
          <a:lstStyle/>
          <a:p>
            <a:pPr algn="ctr"/>
            <a:r>
              <a:rPr lang="en-US" sz="6000" b="1" dirty="0">
                <a:solidFill>
                  <a:schemeClr val="bg1"/>
                </a:solidFill>
                <a:latin typeface="Corbel" panose="020B0503020204020204" pitchFamily="34" charset="0"/>
              </a:rPr>
              <a:t>“We share responsibility </a:t>
            </a:r>
          </a:p>
          <a:p>
            <a:pPr algn="ctr"/>
            <a:r>
              <a:rPr lang="en-US" sz="6000" b="1" dirty="0">
                <a:solidFill>
                  <a:schemeClr val="bg1"/>
                </a:solidFill>
                <a:latin typeface="Corbel" panose="020B0503020204020204" pitchFamily="34" charset="0"/>
              </a:rPr>
              <a:t>for keeping each other safe.”</a:t>
            </a:r>
          </a:p>
        </p:txBody>
      </p:sp>
    </p:spTree>
    <p:extLst>
      <p:ext uri="{BB962C8B-B14F-4D97-AF65-F5344CB8AC3E}">
        <p14:creationId xmlns:p14="http://schemas.microsoft.com/office/powerpoint/2010/main" val="3035434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49C0D58-6D50-D941-8A03-E75825AD057B}"/>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xmlns="" id="{A2B4A868-F9B7-E146-B5DA-B6360B050CE9}"/>
              </a:ext>
            </a:extLst>
          </p:cNvPr>
          <p:cNvSpPr>
            <a:spLocks noGrp="1"/>
          </p:cNvSpPr>
          <p:nvPr>
            <p:ph type="body" sz="quarter" idx="32"/>
          </p:nvPr>
        </p:nvSpPr>
        <p:spPr/>
        <p:txBody>
          <a:bodyPr/>
          <a:lstStyle/>
          <a:p>
            <a:endParaRPr lang="en-US"/>
          </a:p>
        </p:txBody>
      </p:sp>
      <p:sp>
        <p:nvSpPr>
          <p:cNvPr id="6" name="Footer Placeholder 5">
            <a:extLst>
              <a:ext uri="{FF2B5EF4-FFF2-40B4-BE49-F238E27FC236}">
                <a16:creationId xmlns:a16="http://schemas.microsoft.com/office/drawing/2014/main" xmlns="" id="{D02D12F1-B64A-9D4C-B64A-6FFCAC90A502}"/>
              </a:ext>
            </a:extLst>
          </p:cNvPr>
          <p:cNvSpPr>
            <a:spLocks noGrp="1"/>
          </p:cNvSpPr>
          <p:nvPr>
            <p:ph type="ftr" sz="quarter" idx="13"/>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xmlns="" id="{C58C12C3-3C97-8649-93C4-87D8F3F02E2D}"/>
              </a:ext>
            </a:extLst>
          </p:cNvPr>
          <p:cNvSpPr>
            <a:spLocks noGrp="1"/>
          </p:cNvSpPr>
          <p:nvPr>
            <p:ph type="sldNum" sz="quarter" idx="33"/>
          </p:nvPr>
        </p:nvSpPr>
        <p:spPr/>
        <p:txBody>
          <a:bodyPr/>
          <a:lstStyle/>
          <a:p>
            <a:fld id="{19B51A1E-902D-48AF-9020-955120F399B6}" type="slidenum">
              <a:rPr lang="en-US" noProof="0" smtClean="0"/>
              <a:pPr/>
              <a:t>18</a:t>
            </a:fld>
            <a:endParaRPr lang="en-US" noProof="0" dirty="0"/>
          </a:p>
        </p:txBody>
      </p:sp>
      <p:sp>
        <p:nvSpPr>
          <p:cNvPr id="9" name="Rectangle 8">
            <a:extLst>
              <a:ext uri="{FF2B5EF4-FFF2-40B4-BE49-F238E27FC236}">
                <a16:creationId xmlns:a16="http://schemas.microsoft.com/office/drawing/2014/main" xmlns="" id="{BEBDB031-1004-9C43-8C71-7202B80F9B19}"/>
              </a:ext>
            </a:extLst>
          </p:cNvPr>
          <p:cNvSpPr/>
          <p:nvPr/>
        </p:nvSpPr>
        <p:spPr>
          <a:xfrm>
            <a:off x="0" y="0"/>
            <a:ext cx="12192000" cy="6873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screenshot of a cell phone&#10;&#10;Description automatically generated">
            <a:extLst>
              <a:ext uri="{FF2B5EF4-FFF2-40B4-BE49-F238E27FC236}">
                <a16:creationId xmlns:a16="http://schemas.microsoft.com/office/drawing/2014/main" xmlns="" id="{C2D069F0-B26B-EA42-8F7B-124C6D50D5AD}"/>
              </a:ext>
            </a:extLst>
          </p:cNvPr>
          <p:cNvPicPr>
            <a:picLocks noGrp="1" noChangeAspect="1"/>
          </p:cNvPicPr>
          <p:nvPr>
            <p:ph sz="half" idx="1"/>
          </p:nvPr>
        </p:nvPicPr>
        <p:blipFill rotWithShape="1">
          <a:blip r:embed="rId3"/>
          <a:srcRect t="24048"/>
          <a:stretch/>
        </p:blipFill>
        <p:spPr>
          <a:xfrm>
            <a:off x="5734050" y="0"/>
            <a:ext cx="6457950" cy="6938804"/>
          </a:xfrm>
        </p:spPr>
      </p:pic>
      <p:sp>
        <p:nvSpPr>
          <p:cNvPr id="11" name="Rectangle 10">
            <a:extLst>
              <a:ext uri="{FF2B5EF4-FFF2-40B4-BE49-F238E27FC236}">
                <a16:creationId xmlns:a16="http://schemas.microsoft.com/office/drawing/2014/main" xmlns="" id="{35DC9076-8D31-A14F-9E52-C5C907A2B684}"/>
              </a:ext>
            </a:extLst>
          </p:cNvPr>
          <p:cNvSpPr/>
          <p:nvPr/>
        </p:nvSpPr>
        <p:spPr>
          <a:xfrm>
            <a:off x="2042007" y="3484847"/>
            <a:ext cx="3476043" cy="3170099"/>
          </a:xfrm>
          <a:prstGeom prst="rect">
            <a:avLst/>
          </a:prstGeom>
        </p:spPr>
        <p:txBody>
          <a:bodyPr wrap="square">
            <a:spAutoFit/>
          </a:bodyPr>
          <a:lstStyle/>
          <a:p>
            <a:pPr algn="r"/>
            <a:r>
              <a:rPr lang="en-US" sz="4000" dirty="0"/>
              <a:t>“I want to know that others are being as safe as I am being.”</a:t>
            </a:r>
          </a:p>
        </p:txBody>
      </p:sp>
      <p:sp>
        <p:nvSpPr>
          <p:cNvPr id="12" name="Rectangle 11">
            <a:extLst>
              <a:ext uri="{FF2B5EF4-FFF2-40B4-BE49-F238E27FC236}">
                <a16:creationId xmlns:a16="http://schemas.microsoft.com/office/drawing/2014/main" xmlns="" id="{0FE05ACC-5491-3A44-A29D-7A17A520D0E5}"/>
              </a:ext>
            </a:extLst>
          </p:cNvPr>
          <p:cNvSpPr/>
          <p:nvPr/>
        </p:nvSpPr>
        <p:spPr>
          <a:xfrm>
            <a:off x="259557" y="253511"/>
            <a:ext cx="5214936" cy="2862322"/>
          </a:xfrm>
          <a:prstGeom prst="rect">
            <a:avLst/>
          </a:prstGeom>
        </p:spPr>
        <p:txBody>
          <a:bodyPr wrap="square">
            <a:spAutoFit/>
          </a:bodyPr>
          <a:lstStyle/>
          <a:p>
            <a:r>
              <a:rPr lang="en-US" sz="6000" b="1" dirty="0"/>
              <a:t>Covenant for Returning to Worship</a:t>
            </a:r>
          </a:p>
        </p:txBody>
      </p:sp>
    </p:spTree>
    <p:extLst>
      <p:ext uri="{BB962C8B-B14F-4D97-AF65-F5344CB8AC3E}">
        <p14:creationId xmlns:p14="http://schemas.microsoft.com/office/powerpoint/2010/main" val="2809218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icture containing shirt&#10;&#10;Description automatically generated">
            <a:extLst>
              <a:ext uri="{FF2B5EF4-FFF2-40B4-BE49-F238E27FC236}">
                <a16:creationId xmlns:a16="http://schemas.microsoft.com/office/drawing/2014/main" xmlns="" id="{01CF1D21-7DC4-054E-8155-272F3241E9AE}"/>
              </a:ext>
            </a:extLst>
          </p:cNvPr>
          <p:cNvPicPr>
            <a:picLocks noGrp="1" noChangeAspect="1"/>
          </p:cNvPicPr>
          <p:nvPr>
            <p:ph type="pic" sz="quarter" idx="14"/>
          </p:nvPr>
        </p:nvPicPr>
        <p:blipFill>
          <a:blip r:embed="rId3"/>
          <a:srcRect l="23230" r="23230"/>
          <a:stretch>
            <a:fillRect/>
          </a:stretch>
        </p:blipFill>
        <p:spPr/>
      </p:pic>
      <p:sp>
        <p:nvSpPr>
          <p:cNvPr id="20" name="Rectangle 19">
            <a:extLst>
              <a:ext uri="{FF2B5EF4-FFF2-40B4-BE49-F238E27FC236}">
                <a16:creationId xmlns:a16="http://schemas.microsoft.com/office/drawing/2014/main" xmlns="" id="{EFA08948-2B6F-46B1-9D2D-8D7B2B3FBD56}"/>
              </a:ext>
              <a:ext uri="{C183D7F6-B498-43B3-948B-1728B52AA6E4}">
                <adec:decorative xmlns:adec="http://schemas.microsoft.com/office/drawing/2017/decorative" xmlns=""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xmlns="" id="{3560F281-4FF6-4617-A809-AC9C15ECF18A}"/>
              </a:ext>
            </a:extLst>
          </p:cNvPr>
          <p:cNvSpPr>
            <a:spLocks noGrp="1"/>
          </p:cNvSpPr>
          <p:nvPr>
            <p:ph type="title"/>
          </p:nvPr>
        </p:nvSpPr>
        <p:spPr>
          <a:xfrm>
            <a:off x="6858000" y="3802899"/>
            <a:ext cx="4902000" cy="985000"/>
          </a:xfrm>
        </p:spPr>
        <p:txBody>
          <a:bodyPr/>
          <a:lstStyle/>
          <a:p>
            <a:r>
              <a:rPr lang="en-US" dirty="0"/>
              <a:t>Communicate</a:t>
            </a:r>
          </a:p>
        </p:txBody>
      </p:sp>
      <p:sp>
        <p:nvSpPr>
          <p:cNvPr id="3" name="Text Placeholder 2">
            <a:extLst>
              <a:ext uri="{FF2B5EF4-FFF2-40B4-BE49-F238E27FC236}">
                <a16:creationId xmlns:a16="http://schemas.microsoft.com/office/drawing/2014/main" xmlns="" id="{611DC577-0A95-47D0-95D9-5F8DA763D46B}"/>
              </a:ext>
            </a:extLst>
          </p:cNvPr>
          <p:cNvSpPr>
            <a:spLocks noGrp="1"/>
          </p:cNvSpPr>
          <p:nvPr>
            <p:ph type="body" sz="quarter" idx="32"/>
          </p:nvPr>
        </p:nvSpPr>
        <p:spPr>
          <a:xfrm>
            <a:off x="6858000" y="4787900"/>
            <a:ext cx="4902000" cy="1162800"/>
          </a:xfrm>
        </p:spPr>
        <p:txBody>
          <a:bodyPr/>
          <a:lstStyle/>
          <a:p>
            <a:r>
              <a:rPr lang="en-US" dirty="0"/>
              <a:t>Share the plan.</a:t>
            </a:r>
          </a:p>
        </p:txBody>
      </p:sp>
      <p:sp>
        <p:nvSpPr>
          <p:cNvPr id="6" name="Slide Number Placeholder 5">
            <a:extLst>
              <a:ext uri="{FF2B5EF4-FFF2-40B4-BE49-F238E27FC236}">
                <a16:creationId xmlns:a16="http://schemas.microsoft.com/office/drawing/2014/main" xmlns=""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19</a:t>
            </a:fld>
            <a:endParaRPr lang="en-US" dirty="0"/>
          </a:p>
        </p:txBody>
      </p:sp>
      <p:cxnSp>
        <p:nvCxnSpPr>
          <p:cNvPr id="8" name="Straight Connector 7">
            <a:extLst>
              <a:ext uri="{FF2B5EF4-FFF2-40B4-BE49-F238E27FC236}">
                <a16:creationId xmlns:a16="http://schemas.microsoft.com/office/drawing/2014/main" xmlns="" id="{DCBAE911-36D5-854C-A5DB-974994C9FE28}"/>
              </a:ext>
            </a:extLst>
          </p:cNvPr>
          <p:cNvCxnSpPr>
            <a:cxnSpLocks/>
          </p:cNvCxnSpPr>
          <p:nvPr/>
        </p:nvCxnSpPr>
        <p:spPr>
          <a:xfrm>
            <a:off x="9772839" y="6824869"/>
            <a:ext cx="2009452"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396850CE-F30A-C04F-8575-9772BEA547AD}"/>
              </a:ext>
            </a:extLst>
          </p:cNvPr>
          <p:cNvSpPr/>
          <p:nvPr/>
        </p:nvSpPr>
        <p:spPr>
          <a:xfrm>
            <a:off x="9801225" y="6371351"/>
            <a:ext cx="19587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xmlns="" id="{34F5FF77-0562-E647-8EB8-FE670C5DED95}"/>
              </a:ext>
            </a:extLst>
          </p:cNvPr>
          <p:cNvSpPr>
            <a:spLocks noGrp="1"/>
          </p:cNvSpPr>
          <p:nvPr>
            <p:ph sz="half" idx="1"/>
          </p:nvPr>
        </p:nvSpPr>
        <p:spPr>
          <a:xfrm>
            <a:off x="432000" y="757241"/>
            <a:ext cx="5472000" cy="5815013"/>
          </a:xfrm>
        </p:spPr>
        <p:txBody>
          <a:bodyPr anchor="t"/>
          <a:lstStyle/>
          <a:p>
            <a:pPr marL="0" indent="0">
              <a:buNone/>
            </a:pPr>
            <a:r>
              <a:rPr lang="en-US" sz="3200" b="1" dirty="0"/>
              <a:t>Communicate</a:t>
            </a:r>
          </a:p>
          <a:p>
            <a:pPr marL="0" indent="0">
              <a:buNone/>
            </a:pPr>
            <a:r>
              <a:rPr lang="en-US" sz="2400" b="1" dirty="0"/>
              <a:t>Determine your plan for communicating your covenant with your members and guests.</a:t>
            </a:r>
          </a:p>
          <a:p>
            <a:r>
              <a:rPr lang="en-US" sz="2400" b="1" dirty="0"/>
              <a:t>Website</a:t>
            </a:r>
          </a:p>
          <a:p>
            <a:r>
              <a:rPr lang="en-US" sz="2400" b="1" dirty="0"/>
              <a:t>Bulletin</a:t>
            </a:r>
          </a:p>
          <a:p>
            <a:r>
              <a:rPr lang="en-US" sz="2400" b="1" dirty="0"/>
              <a:t>Posters</a:t>
            </a:r>
          </a:p>
          <a:p>
            <a:r>
              <a:rPr lang="en-US" sz="2400" b="1" dirty="0"/>
              <a:t>Video</a:t>
            </a:r>
          </a:p>
          <a:p>
            <a:r>
              <a:rPr lang="en-US" sz="2400" b="1" dirty="0"/>
              <a:t>Other</a:t>
            </a:r>
            <a:endParaRPr lang="en-US" sz="3200" dirty="0"/>
          </a:p>
        </p:txBody>
      </p:sp>
    </p:spTree>
    <p:extLst>
      <p:ext uri="{BB962C8B-B14F-4D97-AF65-F5344CB8AC3E}">
        <p14:creationId xmlns:p14="http://schemas.microsoft.com/office/powerpoint/2010/main" val="96205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erson, indoor, woman, cutting&#10;&#10;Description automatically generated">
            <a:extLst>
              <a:ext uri="{FF2B5EF4-FFF2-40B4-BE49-F238E27FC236}">
                <a16:creationId xmlns:a16="http://schemas.microsoft.com/office/drawing/2014/main" xmlns="" id="{62F2CA18-E3C5-5340-AD3E-84210C0974CC}"/>
              </a:ext>
            </a:extLst>
          </p:cNvPr>
          <p:cNvPicPr>
            <a:picLocks noGrp="1" noChangeAspect="1"/>
          </p:cNvPicPr>
          <p:nvPr>
            <p:ph type="pic" sz="quarter" idx="14"/>
          </p:nvPr>
        </p:nvPicPr>
        <p:blipFill rotWithShape="1">
          <a:blip r:embed="rId3"/>
          <a:srcRect t="4318" b="11412"/>
          <a:stretch/>
        </p:blipFill>
        <p:spPr>
          <a:xfrm>
            <a:off x="20" y="10"/>
            <a:ext cx="12191980" cy="6857990"/>
          </a:xfrm>
          <a:noFill/>
        </p:spPr>
      </p:pic>
      <p:sp>
        <p:nvSpPr>
          <p:cNvPr id="13" name="Rectangle 12">
            <a:extLst>
              <a:ext uri="{FF2B5EF4-FFF2-40B4-BE49-F238E27FC236}">
                <a16:creationId xmlns:a16="http://schemas.microsoft.com/office/drawing/2014/main" xmlns="" id="{C0BBA24D-8E38-E04A-A960-D23FF56A555B}"/>
              </a:ext>
            </a:extLst>
          </p:cNvPr>
          <p:cNvSpPr/>
          <p:nvPr/>
        </p:nvSpPr>
        <p:spPr>
          <a:xfrm>
            <a:off x="578304" y="-200025"/>
            <a:ext cx="5843588" cy="7514205"/>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1"/>
              </a:solidFill>
              <a:latin typeface="Corbel" panose="020B0503020204020204" pitchFamily="34" charset="0"/>
            </a:endParaRPr>
          </a:p>
          <a:p>
            <a:r>
              <a:rPr lang="en-US" sz="4000" b="1" dirty="0">
                <a:solidFill>
                  <a:schemeClr val="tx1"/>
                </a:solidFill>
                <a:latin typeface="Corbel" panose="020B0503020204020204" pitchFamily="34" charset="0"/>
              </a:rPr>
              <a:t>Webinar Objectives</a:t>
            </a:r>
          </a:p>
          <a:p>
            <a:endParaRPr lang="en-US" sz="1600" b="1" dirty="0">
              <a:solidFill>
                <a:schemeClr val="tx1"/>
              </a:solidFill>
              <a:latin typeface="Corbel" panose="020B0503020204020204" pitchFamily="34" charset="0"/>
            </a:endParaRPr>
          </a:p>
          <a:p>
            <a:pPr marL="342900" indent="-342900">
              <a:lnSpc>
                <a:spcPct val="90000"/>
              </a:lnSpc>
              <a:buFont typeface="Arial" panose="020B0604020202020204" pitchFamily="34" charset="0"/>
              <a:buChar char="•"/>
            </a:pPr>
            <a:r>
              <a:rPr lang="en-US" sz="2400" dirty="0">
                <a:solidFill>
                  <a:schemeClr val="tx1"/>
                </a:solidFill>
                <a:latin typeface="Corbel" panose="020B0503020204020204" pitchFamily="34" charset="0"/>
              </a:rPr>
              <a:t>Explore the meaning of covenant</a:t>
            </a:r>
          </a:p>
          <a:p>
            <a:pPr>
              <a:lnSpc>
                <a:spcPct val="90000"/>
              </a:lnSpc>
            </a:pPr>
            <a:endParaRPr lang="en-US" sz="2400" dirty="0">
              <a:solidFill>
                <a:schemeClr val="tx1"/>
              </a:solidFill>
              <a:latin typeface="Corbel" panose="020B0503020204020204" pitchFamily="34" charset="0"/>
            </a:endParaRPr>
          </a:p>
          <a:p>
            <a:pPr marL="342900" indent="-342900">
              <a:lnSpc>
                <a:spcPct val="90000"/>
              </a:lnSpc>
              <a:buFont typeface="Arial" panose="020B0604020202020204" pitchFamily="34" charset="0"/>
              <a:buChar char="•"/>
            </a:pPr>
            <a:r>
              <a:rPr lang="en-US" sz="2400" dirty="0">
                <a:solidFill>
                  <a:schemeClr val="tx1"/>
                </a:solidFill>
                <a:latin typeface="Corbel" panose="020B0503020204020204" pitchFamily="34" charset="0"/>
              </a:rPr>
              <a:t>Why covenant around reopening for worship?</a:t>
            </a:r>
          </a:p>
          <a:p>
            <a:pPr>
              <a:lnSpc>
                <a:spcPct val="90000"/>
              </a:lnSpc>
            </a:pPr>
            <a:endParaRPr lang="en-US" sz="2400" dirty="0">
              <a:solidFill>
                <a:schemeClr val="tx1"/>
              </a:solidFill>
              <a:latin typeface="Corbel" panose="020B0503020204020204" pitchFamily="34" charset="0"/>
            </a:endParaRPr>
          </a:p>
          <a:p>
            <a:pPr marL="342900" indent="-342900">
              <a:lnSpc>
                <a:spcPct val="90000"/>
              </a:lnSpc>
              <a:buFont typeface="Arial" panose="020B0604020202020204" pitchFamily="34" charset="0"/>
              <a:buChar char="•"/>
            </a:pPr>
            <a:r>
              <a:rPr lang="en-US" sz="2400" dirty="0">
                <a:solidFill>
                  <a:schemeClr val="tx1"/>
                </a:solidFill>
                <a:latin typeface="Corbel" panose="020B0503020204020204" pitchFamily="34" charset="0"/>
              </a:rPr>
              <a:t>Process for developing a covenant</a:t>
            </a:r>
          </a:p>
          <a:p>
            <a:pPr>
              <a:lnSpc>
                <a:spcPct val="90000"/>
              </a:lnSpc>
            </a:pPr>
            <a:endParaRPr lang="en-US" sz="2400" dirty="0">
              <a:solidFill>
                <a:schemeClr val="tx1"/>
              </a:solidFill>
              <a:latin typeface="Corbel" panose="020B0503020204020204" pitchFamily="34" charset="0"/>
            </a:endParaRPr>
          </a:p>
          <a:p>
            <a:pPr marL="800100" lvl="1" indent="-342900">
              <a:lnSpc>
                <a:spcPct val="90000"/>
              </a:lnSpc>
              <a:buFont typeface="Arial" panose="020B0604020202020204" pitchFamily="34" charset="0"/>
              <a:buChar char="•"/>
            </a:pPr>
            <a:r>
              <a:rPr lang="en-US" sz="2400" dirty="0">
                <a:solidFill>
                  <a:schemeClr val="tx1"/>
                </a:solidFill>
                <a:latin typeface="Corbel" panose="020B0503020204020204" pitchFamily="34" charset="0"/>
              </a:rPr>
              <a:t>Investigation</a:t>
            </a:r>
          </a:p>
          <a:p>
            <a:pPr lvl="1">
              <a:lnSpc>
                <a:spcPct val="90000"/>
              </a:lnSpc>
            </a:pPr>
            <a:endParaRPr lang="en-US" sz="2400" dirty="0">
              <a:solidFill>
                <a:schemeClr val="tx1"/>
              </a:solidFill>
              <a:latin typeface="Corbel" panose="020B0503020204020204" pitchFamily="34" charset="0"/>
            </a:endParaRPr>
          </a:p>
          <a:p>
            <a:pPr marL="800100" lvl="1" indent="-342900">
              <a:lnSpc>
                <a:spcPct val="90000"/>
              </a:lnSpc>
              <a:buFont typeface="Arial" panose="020B0604020202020204" pitchFamily="34" charset="0"/>
              <a:buChar char="•"/>
            </a:pPr>
            <a:r>
              <a:rPr lang="en-US" sz="2400" dirty="0">
                <a:solidFill>
                  <a:schemeClr val="tx1"/>
                </a:solidFill>
                <a:latin typeface="Corbel" panose="020B0503020204020204" pitchFamily="34" charset="0"/>
              </a:rPr>
              <a:t>Education</a:t>
            </a:r>
          </a:p>
          <a:p>
            <a:pPr lvl="1">
              <a:lnSpc>
                <a:spcPct val="90000"/>
              </a:lnSpc>
            </a:pPr>
            <a:endParaRPr lang="en-US" sz="2400" dirty="0">
              <a:solidFill>
                <a:schemeClr val="tx1"/>
              </a:solidFill>
              <a:latin typeface="Corbel" panose="020B0503020204020204" pitchFamily="34" charset="0"/>
            </a:endParaRPr>
          </a:p>
          <a:p>
            <a:pPr marL="800100" lvl="1" indent="-342900">
              <a:lnSpc>
                <a:spcPct val="90000"/>
              </a:lnSpc>
              <a:buFont typeface="Arial" panose="020B0604020202020204" pitchFamily="34" charset="0"/>
              <a:buChar char="•"/>
            </a:pPr>
            <a:r>
              <a:rPr lang="en-US" sz="2400" dirty="0">
                <a:solidFill>
                  <a:schemeClr val="tx1"/>
                </a:solidFill>
                <a:latin typeface="Corbel" panose="020B0503020204020204" pitchFamily="34" charset="0"/>
              </a:rPr>
              <a:t>Collaboration</a:t>
            </a:r>
          </a:p>
          <a:p>
            <a:pPr marL="800100" lvl="1" indent="-342900">
              <a:lnSpc>
                <a:spcPct val="90000"/>
              </a:lnSpc>
              <a:buFont typeface="Arial" panose="020B0604020202020204" pitchFamily="34" charset="0"/>
              <a:buChar char="•"/>
            </a:pPr>
            <a:endParaRPr lang="en-US" sz="2400" dirty="0">
              <a:solidFill>
                <a:schemeClr val="tx1"/>
              </a:solidFill>
              <a:latin typeface="Corbel" panose="020B0503020204020204" pitchFamily="34" charset="0"/>
            </a:endParaRPr>
          </a:p>
          <a:p>
            <a:pPr marL="800100" lvl="1" indent="-342900">
              <a:lnSpc>
                <a:spcPct val="90000"/>
              </a:lnSpc>
              <a:buFont typeface="Arial" panose="020B0604020202020204" pitchFamily="34" charset="0"/>
              <a:buChar char="•"/>
            </a:pPr>
            <a:r>
              <a:rPr lang="en-US" sz="2400" dirty="0">
                <a:solidFill>
                  <a:schemeClr val="tx1"/>
                </a:solidFill>
                <a:latin typeface="Corbel" panose="020B0503020204020204" pitchFamily="34" charset="0"/>
              </a:rPr>
              <a:t>Communication</a:t>
            </a:r>
          </a:p>
          <a:p>
            <a:pPr marL="342900" indent="-342900">
              <a:lnSpc>
                <a:spcPct val="90000"/>
              </a:lnSpc>
              <a:buFont typeface="Arial" panose="020B0604020202020204" pitchFamily="34" charset="0"/>
              <a:buChar char="•"/>
            </a:pPr>
            <a:endParaRPr lang="en-US" sz="2400" dirty="0">
              <a:solidFill>
                <a:schemeClr val="tx1"/>
              </a:solidFill>
              <a:latin typeface="Corbel" panose="020B0503020204020204" pitchFamily="34" charset="0"/>
            </a:endParaRPr>
          </a:p>
          <a:p>
            <a:pPr marL="342900" indent="-342900">
              <a:lnSpc>
                <a:spcPct val="90000"/>
              </a:lnSpc>
              <a:buFont typeface="Arial" panose="020B0604020202020204" pitchFamily="34" charset="0"/>
              <a:buChar char="•"/>
            </a:pPr>
            <a:r>
              <a:rPr lang="en-US" sz="2400" dirty="0">
                <a:solidFill>
                  <a:schemeClr val="tx1"/>
                </a:solidFill>
                <a:latin typeface="Corbel" panose="020B0503020204020204" pitchFamily="34" charset="0"/>
              </a:rPr>
              <a:t>Discussion</a:t>
            </a:r>
          </a:p>
          <a:p>
            <a:pPr algn="ctr"/>
            <a:endParaRPr lang="en-US" sz="4000" b="1" dirty="0">
              <a:solidFill>
                <a:schemeClr val="tx1"/>
              </a:solidFill>
              <a:latin typeface="Corbel" panose="020B0503020204020204" pitchFamily="34" charset="0"/>
            </a:endParaRPr>
          </a:p>
        </p:txBody>
      </p:sp>
    </p:spTree>
    <p:extLst>
      <p:ext uri="{BB962C8B-B14F-4D97-AF65-F5344CB8AC3E}">
        <p14:creationId xmlns:p14="http://schemas.microsoft.com/office/powerpoint/2010/main" val="446590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20</a:t>
            </a:fld>
            <a:endParaRPr lang="en-US" dirty="0"/>
          </a:p>
        </p:txBody>
      </p:sp>
      <p:cxnSp>
        <p:nvCxnSpPr>
          <p:cNvPr id="8" name="Straight Connector 7">
            <a:extLst>
              <a:ext uri="{FF2B5EF4-FFF2-40B4-BE49-F238E27FC236}">
                <a16:creationId xmlns:a16="http://schemas.microsoft.com/office/drawing/2014/main" xmlns="" id="{DCBAE911-36D5-854C-A5DB-974994C9FE28}"/>
              </a:ext>
            </a:extLst>
          </p:cNvPr>
          <p:cNvCxnSpPr>
            <a:cxnSpLocks/>
          </p:cNvCxnSpPr>
          <p:nvPr/>
        </p:nvCxnSpPr>
        <p:spPr>
          <a:xfrm>
            <a:off x="9772839" y="6824869"/>
            <a:ext cx="2009452"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396850CE-F30A-C04F-8575-9772BEA547AD}"/>
              </a:ext>
            </a:extLst>
          </p:cNvPr>
          <p:cNvSpPr/>
          <p:nvPr/>
        </p:nvSpPr>
        <p:spPr>
          <a:xfrm>
            <a:off x="9801225" y="6371351"/>
            <a:ext cx="19587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descr="A drawing of a cartoon character&#10;&#10;Description automatically generated">
            <a:extLst>
              <a:ext uri="{FF2B5EF4-FFF2-40B4-BE49-F238E27FC236}">
                <a16:creationId xmlns:a16="http://schemas.microsoft.com/office/drawing/2014/main" xmlns="" id="{333A805C-FD06-F84E-A7D3-C9556678B8EC}"/>
              </a:ext>
            </a:extLst>
          </p:cNvPr>
          <p:cNvPicPr>
            <a:picLocks noGrp="1" noChangeAspect="1"/>
          </p:cNvPicPr>
          <p:nvPr>
            <p:ph type="pic" sz="quarter" idx="14"/>
          </p:nvPr>
        </p:nvPicPr>
        <p:blipFill rotWithShape="1">
          <a:blip r:embed="rId3"/>
          <a:srcRect l="12" t="-5923" r="48" b="1"/>
          <a:stretch/>
        </p:blipFill>
        <p:spPr>
          <a:xfrm>
            <a:off x="2854999" y="385763"/>
            <a:ext cx="9337001" cy="6417587"/>
          </a:xfrm>
        </p:spPr>
      </p:pic>
      <p:sp>
        <p:nvSpPr>
          <p:cNvPr id="12" name="Content Placeholder 3">
            <a:extLst>
              <a:ext uri="{FF2B5EF4-FFF2-40B4-BE49-F238E27FC236}">
                <a16:creationId xmlns:a16="http://schemas.microsoft.com/office/drawing/2014/main" xmlns="" id="{34F5FF77-0562-E647-8EB8-FE670C5DED95}"/>
              </a:ext>
            </a:extLst>
          </p:cNvPr>
          <p:cNvSpPr>
            <a:spLocks noGrp="1"/>
          </p:cNvSpPr>
          <p:nvPr>
            <p:ph sz="half" idx="1"/>
          </p:nvPr>
        </p:nvSpPr>
        <p:spPr>
          <a:xfrm>
            <a:off x="432000" y="757241"/>
            <a:ext cx="5472000" cy="5815013"/>
          </a:xfrm>
        </p:spPr>
        <p:txBody>
          <a:bodyPr anchor="t"/>
          <a:lstStyle/>
          <a:p>
            <a:pPr marL="0" indent="0">
              <a:buNone/>
            </a:pPr>
            <a:r>
              <a:rPr lang="en-US" sz="3200" b="1" dirty="0"/>
              <a:t>Communicate</a:t>
            </a:r>
          </a:p>
          <a:p>
            <a:pPr marL="0" indent="0">
              <a:buNone/>
            </a:pPr>
            <a:endParaRPr lang="en-US" sz="1000" b="1" dirty="0"/>
          </a:p>
          <a:p>
            <a:pPr marL="0" indent="0">
              <a:buNone/>
            </a:pPr>
            <a:r>
              <a:rPr lang="en-US" sz="2400" b="1" dirty="0"/>
              <a:t>Ushers can be the “front line”</a:t>
            </a:r>
          </a:p>
          <a:p>
            <a:pPr marL="0" indent="0">
              <a:buNone/>
            </a:pPr>
            <a:r>
              <a:rPr lang="en-US" sz="2400" b="1" dirty="0"/>
              <a:t>for helping worshippers</a:t>
            </a:r>
          </a:p>
          <a:p>
            <a:pPr marL="0" indent="0">
              <a:buNone/>
            </a:pPr>
            <a:r>
              <a:rPr lang="en-US" sz="2400" b="1" dirty="0"/>
              <a:t>know and follow your</a:t>
            </a:r>
          </a:p>
          <a:p>
            <a:pPr marL="0" indent="0">
              <a:buNone/>
            </a:pPr>
            <a:r>
              <a:rPr lang="en-US" sz="2400" b="1" dirty="0"/>
              <a:t>covenant.</a:t>
            </a:r>
          </a:p>
          <a:p>
            <a:pPr marL="0" indent="0">
              <a:buNone/>
            </a:pPr>
            <a:endParaRPr lang="en-US" sz="1000" b="1" dirty="0"/>
          </a:p>
          <a:p>
            <a:pPr marL="0" indent="0">
              <a:buNone/>
            </a:pPr>
            <a:r>
              <a:rPr lang="en-US" sz="2400" b="1" dirty="0"/>
              <a:t>Consider a “soft</a:t>
            </a:r>
          </a:p>
          <a:p>
            <a:pPr marL="0" indent="0">
              <a:buNone/>
            </a:pPr>
            <a:r>
              <a:rPr lang="en-US" sz="2400" b="1" dirty="0"/>
              <a:t>opening” for church</a:t>
            </a:r>
          </a:p>
          <a:p>
            <a:pPr marL="0" indent="0">
              <a:buNone/>
            </a:pPr>
            <a:r>
              <a:rPr lang="en-US" sz="2400" b="1" dirty="0"/>
              <a:t>leaders and ushers </a:t>
            </a:r>
          </a:p>
          <a:p>
            <a:pPr marL="0" indent="0">
              <a:buNone/>
            </a:pPr>
            <a:r>
              <a:rPr lang="en-US" sz="2400" b="1" dirty="0"/>
              <a:t>with an usher</a:t>
            </a:r>
          </a:p>
          <a:p>
            <a:pPr marL="0" indent="0">
              <a:buNone/>
            </a:pPr>
            <a:r>
              <a:rPr lang="en-US" sz="2400" b="1" dirty="0"/>
              <a:t>training to </a:t>
            </a:r>
          </a:p>
          <a:p>
            <a:pPr marL="0" indent="0">
              <a:buNone/>
            </a:pPr>
            <a:r>
              <a:rPr lang="en-US" sz="2400" b="1" dirty="0"/>
              <a:t>follow.</a:t>
            </a:r>
          </a:p>
        </p:txBody>
      </p:sp>
      <p:sp>
        <p:nvSpPr>
          <p:cNvPr id="17" name="Rectangle 16">
            <a:extLst>
              <a:ext uri="{FF2B5EF4-FFF2-40B4-BE49-F238E27FC236}">
                <a16:creationId xmlns:a16="http://schemas.microsoft.com/office/drawing/2014/main" xmlns="" id="{D45AAFD7-50B2-2941-9750-D7812188212A}"/>
              </a:ext>
            </a:extLst>
          </p:cNvPr>
          <p:cNvSpPr/>
          <p:nvPr/>
        </p:nvSpPr>
        <p:spPr>
          <a:xfrm>
            <a:off x="1800225" y="-228600"/>
            <a:ext cx="10644188" cy="98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9" name="Rectangle 18">
            <a:extLst>
              <a:ext uri="{FF2B5EF4-FFF2-40B4-BE49-F238E27FC236}">
                <a16:creationId xmlns:a16="http://schemas.microsoft.com/office/drawing/2014/main" xmlns="" id="{06AE8493-E8E2-EB47-8C1C-95F1FE46F2D2}"/>
              </a:ext>
            </a:extLst>
          </p:cNvPr>
          <p:cNvSpPr/>
          <p:nvPr/>
        </p:nvSpPr>
        <p:spPr>
          <a:xfrm>
            <a:off x="-871349" y="6243638"/>
            <a:ext cx="3871724" cy="559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1022262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erson, indoor, woman, cutting&#10;&#10;Description automatically generated">
            <a:extLst>
              <a:ext uri="{FF2B5EF4-FFF2-40B4-BE49-F238E27FC236}">
                <a16:creationId xmlns:a16="http://schemas.microsoft.com/office/drawing/2014/main" xmlns="" id="{62F2CA18-E3C5-5340-AD3E-84210C0974CC}"/>
              </a:ext>
            </a:extLst>
          </p:cNvPr>
          <p:cNvPicPr>
            <a:picLocks noGrp="1" noChangeAspect="1"/>
          </p:cNvPicPr>
          <p:nvPr>
            <p:ph type="pic" sz="quarter" idx="14"/>
          </p:nvPr>
        </p:nvPicPr>
        <p:blipFill rotWithShape="1">
          <a:blip r:embed="rId3"/>
          <a:srcRect t="4318" b="11412"/>
          <a:stretch/>
        </p:blipFill>
        <p:spPr>
          <a:xfrm>
            <a:off x="20" y="10"/>
            <a:ext cx="12191980" cy="6857990"/>
          </a:xfrm>
          <a:noFill/>
        </p:spPr>
      </p:pic>
      <p:sp>
        <p:nvSpPr>
          <p:cNvPr id="13" name="Rectangle 12">
            <a:extLst>
              <a:ext uri="{FF2B5EF4-FFF2-40B4-BE49-F238E27FC236}">
                <a16:creationId xmlns:a16="http://schemas.microsoft.com/office/drawing/2014/main" xmlns="" id="{C0BBA24D-8E38-E04A-A960-D23FF56A555B}"/>
              </a:ext>
            </a:extLst>
          </p:cNvPr>
          <p:cNvSpPr/>
          <p:nvPr/>
        </p:nvSpPr>
        <p:spPr>
          <a:xfrm>
            <a:off x="578304" y="-200025"/>
            <a:ext cx="5843588" cy="7514205"/>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1"/>
              </a:solidFill>
              <a:latin typeface="Corbel" panose="020B0503020204020204" pitchFamily="34" charset="0"/>
            </a:endParaRPr>
          </a:p>
          <a:p>
            <a:r>
              <a:rPr lang="en-US" sz="4000" b="1" dirty="0">
                <a:solidFill>
                  <a:schemeClr val="tx1"/>
                </a:solidFill>
                <a:latin typeface="Corbel" panose="020B0503020204020204" pitchFamily="34" charset="0"/>
              </a:rPr>
              <a:t>               Discussion</a:t>
            </a:r>
          </a:p>
          <a:p>
            <a:endParaRPr lang="en-US" sz="1600" b="1" dirty="0">
              <a:solidFill>
                <a:schemeClr val="tx1"/>
              </a:solidFill>
              <a:latin typeface="Corbel" panose="020B0503020204020204" pitchFamily="34" charset="0"/>
            </a:endParaRPr>
          </a:p>
        </p:txBody>
      </p:sp>
    </p:spTree>
    <p:extLst>
      <p:ext uri="{BB962C8B-B14F-4D97-AF65-F5344CB8AC3E}">
        <p14:creationId xmlns:p14="http://schemas.microsoft.com/office/powerpoint/2010/main" val="3624292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food&#10;&#10;Description automatically generated">
            <a:extLst>
              <a:ext uri="{FF2B5EF4-FFF2-40B4-BE49-F238E27FC236}">
                <a16:creationId xmlns:a16="http://schemas.microsoft.com/office/drawing/2014/main" xmlns="" id="{CB23B473-1CE4-3C4C-B04E-1F92A6FA1918}"/>
              </a:ext>
            </a:extLst>
          </p:cNvPr>
          <p:cNvPicPr>
            <a:picLocks noGrp="1" noChangeAspect="1"/>
          </p:cNvPicPr>
          <p:nvPr>
            <p:ph type="pic" sz="quarter" idx="14"/>
          </p:nvPr>
        </p:nvPicPr>
        <p:blipFill>
          <a:blip r:embed="rId3"/>
          <a:srcRect l="22804" r="22804"/>
          <a:stretch>
            <a:fillRect/>
          </a:stretch>
        </p:blipFill>
        <p:spPr>
          <a:xfrm>
            <a:off x="0" y="-1"/>
            <a:ext cx="6096000" cy="6803352"/>
          </a:xfrm>
        </p:spPr>
      </p:pic>
      <p:sp>
        <p:nvSpPr>
          <p:cNvPr id="20" name="Rectangle 19">
            <a:extLst>
              <a:ext uri="{FF2B5EF4-FFF2-40B4-BE49-F238E27FC236}">
                <a16:creationId xmlns:a16="http://schemas.microsoft.com/office/drawing/2014/main" xmlns="" id="{EFA08948-2B6F-46B1-9D2D-8D7B2B3FBD56}"/>
              </a:ext>
              <a:ext uri="{C183D7F6-B498-43B3-948B-1728B52AA6E4}">
                <adec:decorative xmlns:adec="http://schemas.microsoft.com/office/drawing/2017/decorative" xmlns=""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xmlns="" id="{3560F281-4FF6-4617-A809-AC9C15ECF18A}"/>
              </a:ext>
            </a:extLst>
          </p:cNvPr>
          <p:cNvSpPr>
            <a:spLocks noGrp="1"/>
          </p:cNvSpPr>
          <p:nvPr>
            <p:ph type="title"/>
          </p:nvPr>
        </p:nvSpPr>
        <p:spPr>
          <a:xfrm>
            <a:off x="5118100" y="1869795"/>
            <a:ext cx="6641900" cy="1124345"/>
          </a:xfrm>
        </p:spPr>
        <p:txBody>
          <a:bodyPr/>
          <a:lstStyle/>
          <a:p>
            <a:r>
              <a:rPr lang="en-US" dirty="0"/>
              <a:t>What?</a:t>
            </a:r>
          </a:p>
        </p:txBody>
      </p:sp>
      <p:sp>
        <p:nvSpPr>
          <p:cNvPr id="3" name="Text Placeholder 2">
            <a:extLst>
              <a:ext uri="{FF2B5EF4-FFF2-40B4-BE49-F238E27FC236}">
                <a16:creationId xmlns:a16="http://schemas.microsoft.com/office/drawing/2014/main" xmlns="" id="{611DC577-0A95-47D0-95D9-5F8DA763D46B}"/>
              </a:ext>
            </a:extLst>
          </p:cNvPr>
          <p:cNvSpPr>
            <a:spLocks noGrp="1"/>
          </p:cNvSpPr>
          <p:nvPr>
            <p:ph type="body" sz="quarter" idx="32"/>
          </p:nvPr>
        </p:nvSpPr>
        <p:spPr/>
        <p:txBody>
          <a:bodyPr/>
          <a:lstStyle/>
          <a:p>
            <a:r>
              <a:rPr lang="en-US" dirty="0"/>
              <a:t>What is a covenant?</a:t>
            </a:r>
          </a:p>
        </p:txBody>
      </p:sp>
      <p:sp>
        <p:nvSpPr>
          <p:cNvPr id="4" name="Content Placeholder 3">
            <a:extLst>
              <a:ext uri="{FF2B5EF4-FFF2-40B4-BE49-F238E27FC236}">
                <a16:creationId xmlns:a16="http://schemas.microsoft.com/office/drawing/2014/main" xmlns="" id="{D355C61F-C8F1-4977-8E1F-F16C0D9EA88C}"/>
              </a:ext>
            </a:extLst>
          </p:cNvPr>
          <p:cNvSpPr>
            <a:spLocks noGrp="1"/>
          </p:cNvSpPr>
          <p:nvPr>
            <p:ph sz="half" idx="1"/>
          </p:nvPr>
        </p:nvSpPr>
        <p:spPr>
          <a:xfrm>
            <a:off x="6288000" y="3763648"/>
            <a:ext cx="5472000" cy="2607703"/>
          </a:xfrm>
          <a:solidFill>
            <a:schemeClr val="bg1"/>
          </a:solidFill>
        </p:spPr>
        <p:txBody>
          <a:bodyPr/>
          <a:lstStyle/>
          <a:p>
            <a:pPr marL="0" indent="0">
              <a:buNone/>
            </a:pPr>
            <a:r>
              <a:rPr lang="en-US" sz="2800" dirty="0"/>
              <a:t>A Definition</a:t>
            </a:r>
          </a:p>
          <a:p>
            <a:r>
              <a:rPr lang="en-US" dirty="0"/>
              <a:t>a formal and serious agreement or promise</a:t>
            </a:r>
          </a:p>
          <a:p>
            <a:pPr marL="0" indent="0">
              <a:buNone/>
            </a:pPr>
            <a:r>
              <a:rPr lang="en-US" sz="2800" dirty="0"/>
              <a:t>From Latin</a:t>
            </a:r>
          </a:p>
          <a:p>
            <a:r>
              <a:rPr lang="en-US" i="1" dirty="0"/>
              <a:t>com:</a:t>
            </a:r>
            <a:r>
              <a:rPr lang="en-US" dirty="0"/>
              <a:t> “together” + </a:t>
            </a:r>
            <a:r>
              <a:rPr lang="en-US" i="1" dirty="0"/>
              <a:t>venire:</a:t>
            </a:r>
            <a:r>
              <a:rPr lang="en-US" dirty="0"/>
              <a:t> “to come”</a:t>
            </a:r>
          </a:p>
          <a:p>
            <a:endParaRPr lang="en-US" dirty="0"/>
          </a:p>
          <a:p>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xmlns=""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3</a:t>
            </a:fld>
            <a:endParaRPr lang="en-US" dirty="0"/>
          </a:p>
        </p:txBody>
      </p:sp>
      <p:sp>
        <p:nvSpPr>
          <p:cNvPr id="14" name="Rectangle 13">
            <a:extLst>
              <a:ext uri="{FF2B5EF4-FFF2-40B4-BE49-F238E27FC236}">
                <a16:creationId xmlns:a16="http://schemas.microsoft.com/office/drawing/2014/main" xmlns="" id="{15D6AA04-1A07-C34D-9EB0-D71DB51BC735}"/>
              </a:ext>
            </a:extLst>
          </p:cNvPr>
          <p:cNvSpPr/>
          <p:nvPr/>
        </p:nvSpPr>
        <p:spPr>
          <a:xfrm>
            <a:off x="9801225" y="6371351"/>
            <a:ext cx="19587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xmlns="" id="{A20DAD60-BF7D-8C40-ACB7-12AA376F9E6E}"/>
              </a:ext>
            </a:extLst>
          </p:cNvPr>
          <p:cNvCxnSpPr>
            <a:cxnSpLocks/>
          </p:cNvCxnSpPr>
          <p:nvPr/>
        </p:nvCxnSpPr>
        <p:spPr>
          <a:xfrm>
            <a:off x="9772839" y="6824869"/>
            <a:ext cx="2009452"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098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close up of a pencil&#10;&#10;Description automatically generated">
            <a:extLst>
              <a:ext uri="{FF2B5EF4-FFF2-40B4-BE49-F238E27FC236}">
                <a16:creationId xmlns:a16="http://schemas.microsoft.com/office/drawing/2014/main" xmlns="" id="{8ADEF5DA-92A9-3743-BE46-DC6898AA7468}"/>
              </a:ext>
            </a:extLst>
          </p:cNvPr>
          <p:cNvPicPr>
            <a:picLocks noGrp="1" noChangeAspect="1"/>
          </p:cNvPicPr>
          <p:nvPr>
            <p:ph type="pic" sz="quarter" idx="14"/>
          </p:nvPr>
        </p:nvPicPr>
        <p:blipFill>
          <a:blip r:embed="rId3"/>
          <a:srcRect l="18138" r="18138"/>
          <a:stretch>
            <a:fillRect/>
          </a:stretch>
        </p:blipFill>
        <p:spPr>
          <a:xfrm>
            <a:off x="6096000" y="0"/>
            <a:ext cx="6096000" cy="6803352"/>
          </a:xfrm>
        </p:spPr>
      </p:pic>
      <p:sp>
        <p:nvSpPr>
          <p:cNvPr id="4" name="Content Placeholder 3">
            <a:extLst>
              <a:ext uri="{FF2B5EF4-FFF2-40B4-BE49-F238E27FC236}">
                <a16:creationId xmlns:a16="http://schemas.microsoft.com/office/drawing/2014/main" xmlns="" id="{D355C61F-C8F1-4977-8E1F-F16C0D9EA88C}"/>
              </a:ext>
            </a:extLst>
          </p:cNvPr>
          <p:cNvSpPr>
            <a:spLocks noGrp="1"/>
          </p:cNvSpPr>
          <p:nvPr>
            <p:ph sz="half" idx="1"/>
          </p:nvPr>
        </p:nvSpPr>
        <p:spPr>
          <a:xfrm>
            <a:off x="432000" y="1014413"/>
            <a:ext cx="5472000" cy="4653699"/>
          </a:xfrm>
        </p:spPr>
        <p:txBody>
          <a:bodyPr anchor="t"/>
          <a:lstStyle/>
          <a:p>
            <a:pPr marL="0" indent="0">
              <a:buNone/>
            </a:pPr>
            <a:r>
              <a:rPr lang="en-US" sz="3200" dirty="0"/>
              <a:t>What is a Social Contract?</a:t>
            </a:r>
          </a:p>
          <a:p>
            <a:r>
              <a:rPr lang="en-US" sz="2400" dirty="0"/>
              <a:t>A social contract is an agreement for mutual benefit between an individual or group and the community as a whole.</a:t>
            </a:r>
          </a:p>
          <a:p>
            <a:r>
              <a:rPr lang="en-US" sz="2400" dirty="0"/>
              <a:t>A social contract is a way to live into the “golden rule”—“do unto others as you would have them do unto you.” </a:t>
            </a:r>
          </a:p>
          <a:p>
            <a:r>
              <a:rPr lang="en-US" sz="2400" dirty="0"/>
              <a:t>Seventeenth century philosopher Thomas Hobbs made the point that, if people aren’t willing to set aside some of their own wants in favor of the good of all, society can only exist in chaos. </a:t>
            </a:r>
          </a:p>
        </p:txBody>
      </p:sp>
      <p:sp>
        <p:nvSpPr>
          <p:cNvPr id="2" name="Title 1">
            <a:extLst>
              <a:ext uri="{FF2B5EF4-FFF2-40B4-BE49-F238E27FC236}">
                <a16:creationId xmlns:a16="http://schemas.microsoft.com/office/drawing/2014/main" xmlns="" id="{3560F281-4FF6-4617-A809-AC9C15ECF18A}"/>
              </a:ext>
            </a:extLst>
          </p:cNvPr>
          <p:cNvSpPr>
            <a:spLocks noGrp="1"/>
          </p:cNvSpPr>
          <p:nvPr>
            <p:ph type="title"/>
          </p:nvPr>
        </p:nvSpPr>
        <p:spPr>
          <a:xfrm>
            <a:off x="7229475" y="617224"/>
            <a:ext cx="4952800" cy="985000"/>
          </a:xfrm>
        </p:spPr>
        <p:txBody>
          <a:bodyPr/>
          <a:lstStyle/>
          <a:p>
            <a:r>
              <a:rPr lang="en-US" dirty="0"/>
              <a:t>Social Contract</a:t>
            </a:r>
          </a:p>
        </p:txBody>
      </p:sp>
      <p:sp>
        <p:nvSpPr>
          <p:cNvPr id="3" name="Text Placeholder 2">
            <a:extLst>
              <a:ext uri="{FF2B5EF4-FFF2-40B4-BE49-F238E27FC236}">
                <a16:creationId xmlns:a16="http://schemas.microsoft.com/office/drawing/2014/main" xmlns="" id="{611DC577-0A95-47D0-95D9-5F8DA763D46B}"/>
              </a:ext>
            </a:extLst>
          </p:cNvPr>
          <p:cNvSpPr>
            <a:spLocks noGrp="1"/>
          </p:cNvSpPr>
          <p:nvPr>
            <p:ph type="body" sz="quarter" idx="32"/>
          </p:nvPr>
        </p:nvSpPr>
        <p:spPr>
          <a:xfrm>
            <a:off x="7229475" y="1523174"/>
            <a:ext cx="4967388" cy="1162800"/>
          </a:xfrm>
        </p:spPr>
        <p:txBody>
          <a:bodyPr/>
          <a:lstStyle/>
          <a:p>
            <a:r>
              <a:rPr lang="en-US" dirty="0"/>
              <a:t>A covenant can serve as a </a:t>
            </a:r>
            <a:br>
              <a:rPr lang="en-US" dirty="0"/>
            </a:br>
            <a:r>
              <a:rPr lang="en-US" dirty="0"/>
              <a:t>social contract within a congregation.</a:t>
            </a:r>
          </a:p>
        </p:txBody>
      </p:sp>
      <p:sp>
        <p:nvSpPr>
          <p:cNvPr id="6" name="Slide Number Placeholder 5">
            <a:extLst>
              <a:ext uri="{FF2B5EF4-FFF2-40B4-BE49-F238E27FC236}">
                <a16:creationId xmlns:a16="http://schemas.microsoft.com/office/drawing/2014/main" xmlns=""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4</a:t>
            </a:fld>
            <a:endParaRPr lang="en-US" dirty="0"/>
          </a:p>
        </p:txBody>
      </p:sp>
      <p:cxnSp>
        <p:nvCxnSpPr>
          <p:cNvPr id="13" name="Straight Connector 12">
            <a:extLst>
              <a:ext uri="{FF2B5EF4-FFF2-40B4-BE49-F238E27FC236}">
                <a16:creationId xmlns:a16="http://schemas.microsoft.com/office/drawing/2014/main" xmlns="" id="{88B9BBFD-97D2-B141-BEF2-7B0ADEDECD66}"/>
              </a:ext>
            </a:extLst>
          </p:cNvPr>
          <p:cNvCxnSpPr>
            <a:cxnSpLocks/>
          </p:cNvCxnSpPr>
          <p:nvPr/>
        </p:nvCxnSpPr>
        <p:spPr>
          <a:xfrm>
            <a:off x="9772839" y="6824869"/>
            <a:ext cx="2009452"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90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5</a:t>
            </a:fld>
            <a:endParaRPr lang="en-US" dirty="0"/>
          </a:p>
        </p:txBody>
      </p:sp>
      <p:sp>
        <p:nvSpPr>
          <p:cNvPr id="9" name="Rectangle 8">
            <a:extLst>
              <a:ext uri="{FF2B5EF4-FFF2-40B4-BE49-F238E27FC236}">
                <a16:creationId xmlns:a16="http://schemas.microsoft.com/office/drawing/2014/main" xmlns="" id="{EBDDCB08-C289-8844-B4CA-9AD02182C40C}"/>
              </a:ext>
            </a:extLst>
          </p:cNvPr>
          <p:cNvSpPr/>
          <p:nvPr/>
        </p:nvSpPr>
        <p:spPr>
          <a:xfrm>
            <a:off x="9801225" y="6371351"/>
            <a:ext cx="19587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A picture containing person, man, looking, glasses&#10;&#10;Description automatically generated">
            <a:extLst>
              <a:ext uri="{FF2B5EF4-FFF2-40B4-BE49-F238E27FC236}">
                <a16:creationId xmlns:a16="http://schemas.microsoft.com/office/drawing/2014/main" xmlns="" id="{8D9EB0AB-CDA7-DC4B-AC47-98A56AD78C27}"/>
              </a:ext>
            </a:extLst>
          </p:cNvPr>
          <p:cNvPicPr>
            <a:picLocks noGrp="1" noChangeAspect="1"/>
          </p:cNvPicPr>
          <p:nvPr>
            <p:ph type="pic" sz="quarter" idx="10"/>
          </p:nvPr>
        </p:nvPicPr>
        <p:blipFill>
          <a:blip r:embed="rId3"/>
          <a:srcRect t="1148" b="1148"/>
          <a:stretch>
            <a:fillRect/>
          </a:stretch>
        </p:blipFill>
        <p:spPr>
          <a:xfrm>
            <a:off x="2411412" y="0"/>
            <a:ext cx="9780588" cy="6803351"/>
          </a:xfrm>
        </p:spPr>
      </p:pic>
      <p:sp>
        <p:nvSpPr>
          <p:cNvPr id="3" name="Title 2">
            <a:extLst>
              <a:ext uri="{FF2B5EF4-FFF2-40B4-BE49-F238E27FC236}">
                <a16:creationId xmlns:a16="http://schemas.microsoft.com/office/drawing/2014/main" xmlns="" id="{200B3D2B-613A-41BE-987D-E6A1324B456D}"/>
              </a:ext>
            </a:extLst>
          </p:cNvPr>
          <p:cNvSpPr>
            <a:spLocks noGrp="1"/>
          </p:cNvSpPr>
          <p:nvPr>
            <p:ph type="title"/>
          </p:nvPr>
        </p:nvSpPr>
        <p:spPr>
          <a:xfrm>
            <a:off x="-1700" y="2156226"/>
            <a:ext cx="4903599" cy="1958400"/>
          </a:xfrm>
        </p:spPr>
        <p:txBody>
          <a:bodyPr/>
          <a:lstStyle/>
          <a:p>
            <a:r>
              <a:rPr lang="en-US" dirty="0"/>
              <a:t>Why?</a:t>
            </a:r>
          </a:p>
        </p:txBody>
      </p:sp>
      <p:sp>
        <p:nvSpPr>
          <p:cNvPr id="10" name="Text Placeholder 9">
            <a:extLst>
              <a:ext uri="{FF2B5EF4-FFF2-40B4-BE49-F238E27FC236}">
                <a16:creationId xmlns:a16="http://schemas.microsoft.com/office/drawing/2014/main" xmlns="" id="{2972F17A-D965-40B9-8ABB-C634072DBCC0}"/>
              </a:ext>
            </a:extLst>
          </p:cNvPr>
          <p:cNvSpPr>
            <a:spLocks noGrp="1"/>
          </p:cNvSpPr>
          <p:nvPr>
            <p:ph type="body" sz="quarter" idx="13"/>
          </p:nvPr>
        </p:nvSpPr>
        <p:spPr>
          <a:xfrm>
            <a:off x="0" y="4110760"/>
            <a:ext cx="4902200" cy="1100565"/>
          </a:xfrm>
        </p:spPr>
        <p:txBody>
          <a:bodyPr/>
          <a:lstStyle/>
          <a:p>
            <a:r>
              <a:rPr lang="en-US" dirty="0"/>
              <a:t>Why have a covenant for reopening?</a:t>
            </a:r>
          </a:p>
          <a:p>
            <a:endParaRPr lang="en-US" dirty="0"/>
          </a:p>
        </p:txBody>
      </p:sp>
      <p:cxnSp>
        <p:nvCxnSpPr>
          <p:cNvPr id="13" name="Straight Connector 12">
            <a:extLst>
              <a:ext uri="{FF2B5EF4-FFF2-40B4-BE49-F238E27FC236}">
                <a16:creationId xmlns:a16="http://schemas.microsoft.com/office/drawing/2014/main" xmlns="" id="{9B5CF555-985E-F649-87B2-A60728C56E13}"/>
              </a:ext>
            </a:extLst>
          </p:cNvPr>
          <p:cNvCxnSpPr>
            <a:cxnSpLocks/>
          </p:cNvCxnSpPr>
          <p:nvPr/>
        </p:nvCxnSpPr>
        <p:spPr>
          <a:xfrm>
            <a:off x="9772839" y="6824869"/>
            <a:ext cx="2009452"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69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erson sitting on a bench&#10;&#10;Description automatically generated">
            <a:extLst>
              <a:ext uri="{FF2B5EF4-FFF2-40B4-BE49-F238E27FC236}">
                <a16:creationId xmlns:a16="http://schemas.microsoft.com/office/drawing/2014/main" xmlns="" id="{2712BFEA-A3B2-8A45-9FB2-5C7922DAC7F0}"/>
              </a:ext>
            </a:extLst>
          </p:cNvPr>
          <p:cNvPicPr>
            <a:picLocks noGrp="1" noChangeAspect="1"/>
          </p:cNvPicPr>
          <p:nvPr>
            <p:ph type="pic" sz="quarter" idx="14"/>
          </p:nvPr>
        </p:nvPicPr>
        <p:blipFill rotWithShape="1">
          <a:blip r:embed="rId3"/>
          <a:srcRect l="24948" r="10994"/>
          <a:stretch/>
        </p:blipFill>
        <p:spPr>
          <a:xfrm>
            <a:off x="5682348" y="0"/>
            <a:ext cx="6514416" cy="6803351"/>
          </a:xfrm>
        </p:spPr>
      </p:pic>
      <p:sp>
        <p:nvSpPr>
          <p:cNvPr id="4" name="Content Placeholder 3">
            <a:extLst>
              <a:ext uri="{FF2B5EF4-FFF2-40B4-BE49-F238E27FC236}">
                <a16:creationId xmlns:a16="http://schemas.microsoft.com/office/drawing/2014/main" xmlns="" id="{D355C61F-C8F1-4977-8E1F-F16C0D9EA88C}"/>
              </a:ext>
            </a:extLst>
          </p:cNvPr>
          <p:cNvSpPr>
            <a:spLocks noGrp="1"/>
          </p:cNvSpPr>
          <p:nvPr>
            <p:ph sz="half" idx="1"/>
          </p:nvPr>
        </p:nvSpPr>
        <p:spPr>
          <a:xfrm>
            <a:off x="432000" y="1788473"/>
            <a:ext cx="5472000" cy="2999426"/>
          </a:xfrm>
        </p:spPr>
        <p:txBody>
          <a:bodyPr anchor="t"/>
          <a:lstStyle/>
          <a:p>
            <a:pPr marL="0" indent="0">
              <a:buNone/>
            </a:pPr>
            <a:r>
              <a:rPr lang="en-US" sz="2800" dirty="0"/>
              <a:t>“I want to know that others are being as safe as I am being.”</a:t>
            </a:r>
          </a:p>
          <a:p>
            <a:pPr marL="0" indent="0">
              <a:buNone/>
            </a:pPr>
            <a:endParaRPr lang="en-US" sz="2800" dirty="0"/>
          </a:p>
          <a:p>
            <a:pPr marL="342900" indent="-342900">
              <a:buFont typeface="+mj-lt"/>
              <a:buAutoNum type="arabicPeriod"/>
            </a:pPr>
            <a:r>
              <a:rPr lang="en-US" dirty="0"/>
              <a:t>Alleviate chaos</a:t>
            </a:r>
          </a:p>
          <a:p>
            <a:pPr marL="342900" indent="-342900">
              <a:buFont typeface="+mj-lt"/>
              <a:buAutoNum type="arabicPeriod"/>
            </a:pPr>
            <a:r>
              <a:rPr lang="en-US" dirty="0"/>
              <a:t>Minimize anxiety</a:t>
            </a:r>
          </a:p>
          <a:p>
            <a:pPr marL="342900" indent="-342900">
              <a:buFont typeface="+mj-lt"/>
              <a:buAutoNum type="arabicPeriod"/>
            </a:pPr>
            <a:r>
              <a:rPr lang="en-US" dirty="0"/>
              <a:t>Communication tool for members &amp; guests</a:t>
            </a:r>
          </a:p>
          <a:p>
            <a:pPr marL="342900" indent="-342900">
              <a:buFont typeface="+mj-lt"/>
              <a:buAutoNum type="arabicPeriod"/>
            </a:pPr>
            <a:r>
              <a:rPr lang="en-US" dirty="0"/>
              <a:t>A positive way to frame new protocol</a:t>
            </a:r>
          </a:p>
        </p:txBody>
      </p:sp>
      <p:sp>
        <p:nvSpPr>
          <p:cNvPr id="20" name="Rectangle 19">
            <a:extLst>
              <a:ext uri="{FF2B5EF4-FFF2-40B4-BE49-F238E27FC236}">
                <a16:creationId xmlns:a16="http://schemas.microsoft.com/office/drawing/2014/main" xmlns="" id="{EFA08948-2B6F-46B1-9D2D-8D7B2B3FBD56}"/>
              </a:ext>
              <a:ext uri="{C183D7F6-B498-43B3-948B-1728B52AA6E4}">
                <adec:decorative xmlns:adec="http://schemas.microsoft.com/office/drawing/2017/decorative" xmlns=""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xmlns="" id="{3560F281-4FF6-4617-A809-AC9C15ECF18A}"/>
              </a:ext>
            </a:extLst>
          </p:cNvPr>
          <p:cNvSpPr>
            <a:spLocks noGrp="1"/>
          </p:cNvSpPr>
          <p:nvPr>
            <p:ph type="title"/>
          </p:nvPr>
        </p:nvSpPr>
        <p:spPr>
          <a:xfrm>
            <a:off x="6858000" y="3802899"/>
            <a:ext cx="4902000" cy="985000"/>
          </a:xfrm>
        </p:spPr>
        <p:txBody>
          <a:bodyPr/>
          <a:lstStyle/>
          <a:p>
            <a:r>
              <a:rPr lang="en-US" dirty="0"/>
              <a:t>Why?</a:t>
            </a:r>
          </a:p>
        </p:txBody>
      </p:sp>
      <p:sp>
        <p:nvSpPr>
          <p:cNvPr id="3" name="Text Placeholder 2">
            <a:extLst>
              <a:ext uri="{FF2B5EF4-FFF2-40B4-BE49-F238E27FC236}">
                <a16:creationId xmlns:a16="http://schemas.microsoft.com/office/drawing/2014/main" xmlns="" id="{611DC577-0A95-47D0-95D9-5F8DA763D46B}"/>
              </a:ext>
            </a:extLst>
          </p:cNvPr>
          <p:cNvSpPr>
            <a:spLocks noGrp="1"/>
          </p:cNvSpPr>
          <p:nvPr>
            <p:ph type="body" sz="quarter" idx="32"/>
          </p:nvPr>
        </p:nvSpPr>
        <p:spPr>
          <a:xfrm>
            <a:off x="6858000" y="4787900"/>
            <a:ext cx="4902000" cy="1162800"/>
          </a:xfrm>
        </p:spPr>
        <p:txBody>
          <a:bodyPr/>
          <a:lstStyle/>
          <a:p>
            <a:r>
              <a:rPr lang="en-US" dirty="0"/>
              <a:t>Why have a covenant for </a:t>
            </a:r>
            <a:br>
              <a:rPr lang="en-US" dirty="0"/>
            </a:br>
            <a:r>
              <a:rPr lang="en-US" dirty="0"/>
              <a:t>reopening for worship?</a:t>
            </a:r>
          </a:p>
        </p:txBody>
      </p:sp>
      <p:sp>
        <p:nvSpPr>
          <p:cNvPr id="6" name="Slide Number Placeholder 5">
            <a:extLst>
              <a:ext uri="{FF2B5EF4-FFF2-40B4-BE49-F238E27FC236}">
                <a16:creationId xmlns:a16="http://schemas.microsoft.com/office/drawing/2014/main" xmlns=""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6</a:t>
            </a:fld>
            <a:endParaRPr lang="en-US" dirty="0"/>
          </a:p>
        </p:txBody>
      </p:sp>
      <p:cxnSp>
        <p:nvCxnSpPr>
          <p:cNvPr id="9" name="Straight Connector 8">
            <a:extLst>
              <a:ext uri="{FF2B5EF4-FFF2-40B4-BE49-F238E27FC236}">
                <a16:creationId xmlns:a16="http://schemas.microsoft.com/office/drawing/2014/main" xmlns="" id="{9C898764-9C18-6D46-913F-9E4633B2661B}"/>
              </a:ext>
            </a:extLst>
          </p:cNvPr>
          <p:cNvCxnSpPr>
            <a:cxnSpLocks/>
          </p:cNvCxnSpPr>
          <p:nvPr/>
        </p:nvCxnSpPr>
        <p:spPr>
          <a:xfrm>
            <a:off x="9772839" y="6824869"/>
            <a:ext cx="2009452"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74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close up of a person&#10;&#10;Description automatically generated">
            <a:extLst>
              <a:ext uri="{FF2B5EF4-FFF2-40B4-BE49-F238E27FC236}">
                <a16:creationId xmlns:a16="http://schemas.microsoft.com/office/drawing/2014/main" xmlns="" id="{EE156014-E87A-6B41-AC05-B29D6F3CDE4C}"/>
              </a:ext>
            </a:extLst>
          </p:cNvPr>
          <p:cNvPicPr>
            <a:picLocks noGrp="1" noChangeAspect="1"/>
          </p:cNvPicPr>
          <p:nvPr>
            <p:ph type="pic" sz="quarter" idx="10"/>
          </p:nvPr>
        </p:nvPicPr>
        <p:blipFill rotWithShape="1">
          <a:blip r:embed="rId3"/>
          <a:srcRect l="8057" r="5594"/>
          <a:stretch/>
        </p:blipFill>
        <p:spPr>
          <a:xfrm>
            <a:off x="20" y="10"/>
            <a:ext cx="9780568" cy="6371341"/>
          </a:xfrm>
          <a:noFill/>
        </p:spPr>
      </p:pic>
      <p:sp>
        <p:nvSpPr>
          <p:cNvPr id="14" name="Title 2">
            <a:extLst>
              <a:ext uri="{FF2B5EF4-FFF2-40B4-BE49-F238E27FC236}">
                <a16:creationId xmlns:a16="http://schemas.microsoft.com/office/drawing/2014/main" xmlns="" id="{EC655240-76CA-48D1-A513-081C68D8C105}"/>
              </a:ext>
            </a:extLst>
          </p:cNvPr>
          <p:cNvSpPr>
            <a:spLocks noGrp="1"/>
          </p:cNvSpPr>
          <p:nvPr>
            <p:ph type="ctrTitle"/>
          </p:nvPr>
        </p:nvSpPr>
        <p:spPr>
          <a:xfrm>
            <a:off x="6235700" y="2204792"/>
            <a:ext cx="5956300" cy="1944000"/>
          </a:xfrm>
        </p:spPr>
        <p:txBody>
          <a:bodyPr anchor="t">
            <a:normAutofit/>
          </a:bodyPr>
          <a:lstStyle/>
          <a:p>
            <a:r>
              <a:rPr lang="en-US"/>
              <a:t>Example</a:t>
            </a:r>
            <a:endParaRPr lang="en-US" dirty="0"/>
          </a:p>
        </p:txBody>
      </p:sp>
      <p:sp>
        <p:nvSpPr>
          <p:cNvPr id="16" name="Text Placeholder 3">
            <a:extLst>
              <a:ext uri="{FF2B5EF4-FFF2-40B4-BE49-F238E27FC236}">
                <a16:creationId xmlns:a16="http://schemas.microsoft.com/office/drawing/2014/main" xmlns="" id="{57FC5C93-56E0-439A-97D3-4F689114B7A3}"/>
              </a:ext>
            </a:extLst>
          </p:cNvPr>
          <p:cNvSpPr>
            <a:spLocks noGrp="1"/>
          </p:cNvSpPr>
          <p:nvPr>
            <p:ph type="body" sz="quarter" idx="13"/>
          </p:nvPr>
        </p:nvSpPr>
        <p:spPr>
          <a:xfrm>
            <a:off x="6235700" y="4148860"/>
            <a:ext cx="5956300" cy="1100565"/>
          </a:xfrm>
        </p:spPr>
        <p:txBody>
          <a:bodyPr>
            <a:normAutofit/>
          </a:bodyPr>
          <a:lstStyle/>
          <a:p>
            <a:r>
              <a:rPr lang="en-US"/>
              <a:t>To mask or not to mask?</a:t>
            </a:r>
            <a:endParaRPr lang="en-US" dirty="0"/>
          </a:p>
        </p:txBody>
      </p:sp>
      <p:sp>
        <p:nvSpPr>
          <p:cNvPr id="6" name="Footer Placeholder 5">
            <a:extLst>
              <a:ext uri="{FF2B5EF4-FFF2-40B4-BE49-F238E27FC236}">
                <a16:creationId xmlns:a16="http://schemas.microsoft.com/office/drawing/2014/main" xmlns="" id="{9DFB43FB-E7F1-924E-8553-CD3C80AB35F9}"/>
              </a:ext>
            </a:extLst>
          </p:cNvPr>
          <p:cNvSpPr>
            <a:spLocks noGrp="1"/>
          </p:cNvSpPr>
          <p:nvPr>
            <p:ph type="ftr" sz="quarter" idx="11"/>
          </p:nvPr>
        </p:nvSpPr>
        <p:spPr>
          <a:xfrm>
            <a:off x="432000" y="6439820"/>
            <a:ext cx="5664000" cy="295062"/>
          </a:xfrm>
        </p:spPr>
        <p:txBody>
          <a:bodyPr anchor="ctr">
            <a:normAutofit/>
          </a:bodyPr>
          <a:lstStyle/>
          <a:p>
            <a:pPr>
              <a:spcAft>
                <a:spcPts val="600"/>
              </a:spcAft>
            </a:pPr>
            <a:r>
              <a:rPr lang="en-US" noProof="0"/>
              <a:t>Add a footer</a:t>
            </a:r>
          </a:p>
        </p:txBody>
      </p:sp>
      <p:sp>
        <p:nvSpPr>
          <p:cNvPr id="24" name="Slide Number Placeholder 7">
            <a:extLst>
              <a:ext uri="{FF2B5EF4-FFF2-40B4-BE49-F238E27FC236}">
                <a16:creationId xmlns:a16="http://schemas.microsoft.com/office/drawing/2014/main" xmlns="" id="{A5814467-BDDA-4FA3-88E2-A43F30861181}"/>
              </a:ext>
            </a:extLst>
          </p:cNvPr>
          <p:cNvSpPr>
            <a:spLocks noGrp="1"/>
          </p:cNvSpPr>
          <p:nvPr>
            <p:ph type="sldNum" sz="quarter" idx="12"/>
          </p:nvPr>
        </p:nvSpPr>
        <p:spPr>
          <a:xfrm>
            <a:off x="11760000" y="6371351"/>
            <a:ext cx="432000" cy="432000"/>
          </a:xfrm>
        </p:spPr>
        <p:txBody>
          <a:bodyPr anchor="ctr">
            <a:normAutofit/>
          </a:bodyPr>
          <a:lstStyle/>
          <a:p>
            <a:pPr>
              <a:spcAft>
                <a:spcPts val="600"/>
              </a:spcAft>
            </a:pPr>
            <a:fld id="{19B51A1E-902D-48AF-9020-955120F399B6}" type="slidenum">
              <a:rPr lang="en-US" noProof="0" smtClean="0"/>
              <a:pPr>
                <a:spcAft>
                  <a:spcPts val="600"/>
                </a:spcAft>
              </a:pPr>
              <a:t>7</a:t>
            </a:fld>
            <a:endParaRPr lang="en-US" noProof="0"/>
          </a:p>
        </p:txBody>
      </p:sp>
      <p:sp>
        <p:nvSpPr>
          <p:cNvPr id="7" name="Slide Number Placeholder 6" hidden="1">
            <a:extLst>
              <a:ext uri="{FF2B5EF4-FFF2-40B4-BE49-F238E27FC236}">
                <a16:creationId xmlns:a16="http://schemas.microsoft.com/office/drawing/2014/main" xmlns="" id="{44BC954E-E6E4-BD43-B5DD-B91D4DAC6F9E}"/>
              </a:ext>
            </a:extLst>
          </p:cNvPr>
          <p:cNvSpPr>
            <a:spLocks noGrp="1"/>
          </p:cNvSpPr>
          <p:nvPr>
            <p:ph type="sldNum" sz="quarter" idx="4294967295"/>
          </p:nvPr>
        </p:nvSpPr>
        <p:spPr>
          <a:xfrm>
            <a:off x="11760000" y="6371351"/>
            <a:ext cx="432000" cy="432000"/>
          </a:xfrm>
        </p:spPr>
        <p:txBody>
          <a:bodyPr/>
          <a:lstStyle/>
          <a:p>
            <a:pPr>
              <a:spcAft>
                <a:spcPts val="600"/>
              </a:spcAft>
            </a:pPr>
            <a:fld id="{19B51A1E-902D-48AF-9020-955120F399B6}" type="slidenum">
              <a:rPr lang="en-US" noProof="0" smtClean="0"/>
              <a:pPr>
                <a:spcAft>
                  <a:spcPts val="600"/>
                </a:spcAft>
              </a:pPr>
              <a:t>7</a:t>
            </a:fld>
            <a:endParaRPr lang="en-US" noProof="0"/>
          </a:p>
        </p:txBody>
      </p:sp>
      <p:sp>
        <p:nvSpPr>
          <p:cNvPr id="17" name="Rectangle 16">
            <a:extLst>
              <a:ext uri="{FF2B5EF4-FFF2-40B4-BE49-F238E27FC236}">
                <a16:creationId xmlns:a16="http://schemas.microsoft.com/office/drawing/2014/main" xmlns="" id="{938D904F-D0E4-794D-AFD6-D7238B511746}"/>
              </a:ext>
            </a:extLst>
          </p:cNvPr>
          <p:cNvSpPr/>
          <p:nvPr/>
        </p:nvSpPr>
        <p:spPr>
          <a:xfrm>
            <a:off x="9801225" y="6371351"/>
            <a:ext cx="19587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xmlns="" id="{C4FDD804-D2E5-2A41-B971-BCF6DB3E4DCD}"/>
              </a:ext>
            </a:extLst>
          </p:cNvPr>
          <p:cNvCxnSpPr>
            <a:cxnSpLocks/>
          </p:cNvCxnSpPr>
          <p:nvPr/>
        </p:nvCxnSpPr>
        <p:spPr>
          <a:xfrm>
            <a:off x="9780588" y="6832618"/>
            <a:ext cx="2009452"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44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8" name="Picture Placeholder 7" descr="A person standing in front of a crowd&#10;&#10;Description automatically generated">
            <a:extLst>
              <a:ext uri="{FF2B5EF4-FFF2-40B4-BE49-F238E27FC236}">
                <a16:creationId xmlns:a16="http://schemas.microsoft.com/office/drawing/2014/main" xmlns="" id="{917B61F9-1F3D-0F46-92C1-269D90298AE0}"/>
              </a:ext>
            </a:extLst>
          </p:cNvPr>
          <p:cNvPicPr>
            <a:picLocks noGrp="1" noChangeAspect="1"/>
          </p:cNvPicPr>
          <p:nvPr>
            <p:ph type="pic" sz="quarter" idx="10"/>
          </p:nvPr>
        </p:nvPicPr>
        <p:blipFill>
          <a:blip r:embed="rId3"/>
          <a:srcRect t="10235" b="10235"/>
          <a:stretch>
            <a:fillRect/>
          </a:stretch>
        </p:blipFill>
        <p:spPr/>
      </p:pic>
      <p:sp>
        <p:nvSpPr>
          <p:cNvPr id="5" name="Slide Number Placeholder 4">
            <a:extLst>
              <a:ext uri="{FF2B5EF4-FFF2-40B4-BE49-F238E27FC236}">
                <a16:creationId xmlns:a16="http://schemas.microsoft.com/office/drawing/2014/main" xmlns=""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8</a:t>
            </a:fld>
            <a:endParaRPr lang="en-US" dirty="0"/>
          </a:p>
        </p:txBody>
      </p:sp>
      <p:sp>
        <p:nvSpPr>
          <p:cNvPr id="9" name="Rectangle 8">
            <a:extLst>
              <a:ext uri="{FF2B5EF4-FFF2-40B4-BE49-F238E27FC236}">
                <a16:creationId xmlns:a16="http://schemas.microsoft.com/office/drawing/2014/main" xmlns="" id="{EBDDCB08-C289-8844-B4CA-9AD02182C40C}"/>
              </a:ext>
            </a:extLst>
          </p:cNvPr>
          <p:cNvSpPr/>
          <p:nvPr/>
        </p:nvSpPr>
        <p:spPr>
          <a:xfrm>
            <a:off x="9801225" y="6371351"/>
            <a:ext cx="19587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xmlns="" id="{200B3D2B-613A-41BE-987D-E6A1324B456D}"/>
              </a:ext>
            </a:extLst>
          </p:cNvPr>
          <p:cNvSpPr>
            <a:spLocks noGrp="1"/>
          </p:cNvSpPr>
          <p:nvPr>
            <p:ph type="title"/>
          </p:nvPr>
        </p:nvSpPr>
        <p:spPr>
          <a:xfrm>
            <a:off x="-1700" y="2156226"/>
            <a:ext cx="4903599" cy="1958400"/>
          </a:xfrm>
        </p:spPr>
        <p:txBody>
          <a:bodyPr/>
          <a:lstStyle/>
          <a:p>
            <a:r>
              <a:rPr lang="en-US" dirty="0"/>
              <a:t>Process</a:t>
            </a:r>
          </a:p>
        </p:txBody>
      </p:sp>
      <p:sp>
        <p:nvSpPr>
          <p:cNvPr id="10" name="Text Placeholder 9">
            <a:extLst>
              <a:ext uri="{FF2B5EF4-FFF2-40B4-BE49-F238E27FC236}">
                <a16:creationId xmlns:a16="http://schemas.microsoft.com/office/drawing/2014/main" xmlns="" id="{2972F17A-D965-40B9-8ABB-C634072DBCC0}"/>
              </a:ext>
            </a:extLst>
          </p:cNvPr>
          <p:cNvSpPr>
            <a:spLocks noGrp="1"/>
          </p:cNvSpPr>
          <p:nvPr>
            <p:ph type="body" sz="quarter" idx="13"/>
          </p:nvPr>
        </p:nvSpPr>
        <p:spPr>
          <a:xfrm>
            <a:off x="0" y="4110760"/>
            <a:ext cx="4902200" cy="1100565"/>
          </a:xfrm>
        </p:spPr>
        <p:txBody>
          <a:bodyPr/>
          <a:lstStyle/>
          <a:p>
            <a:r>
              <a:rPr lang="en-US" dirty="0"/>
              <a:t>How can my church create </a:t>
            </a:r>
            <a:br>
              <a:rPr lang="en-US" dirty="0"/>
            </a:br>
            <a:r>
              <a:rPr lang="en-US" dirty="0"/>
              <a:t>a covenant for reopening?</a:t>
            </a:r>
          </a:p>
          <a:p>
            <a:endParaRPr lang="en-US" dirty="0"/>
          </a:p>
        </p:txBody>
      </p:sp>
      <p:cxnSp>
        <p:nvCxnSpPr>
          <p:cNvPr id="13" name="Straight Connector 12">
            <a:extLst>
              <a:ext uri="{FF2B5EF4-FFF2-40B4-BE49-F238E27FC236}">
                <a16:creationId xmlns:a16="http://schemas.microsoft.com/office/drawing/2014/main" xmlns="" id="{9B5CF555-985E-F649-87B2-A60728C56E13}"/>
              </a:ext>
            </a:extLst>
          </p:cNvPr>
          <p:cNvCxnSpPr>
            <a:cxnSpLocks/>
          </p:cNvCxnSpPr>
          <p:nvPr/>
        </p:nvCxnSpPr>
        <p:spPr>
          <a:xfrm>
            <a:off x="9772839" y="6834701"/>
            <a:ext cx="1987161"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68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304E83-A4F0-49C5-BB01-F5773509A2B3}"/>
              </a:ext>
            </a:extLst>
          </p:cNvPr>
          <p:cNvSpPr>
            <a:spLocks noGrp="1"/>
          </p:cNvSpPr>
          <p:nvPr>
            <p:ph type="title"/>
          </p:nvPr>
        </p:nvSpPr>
        <p:spPr/>
        <p:txBody>
          <a:bodyPr/>
          <a:lstStyle/>
          <a:p>
            <a:r>
              <a:rPr lang="en-US" dirty="0"/>
              <a:t>Process for Creating a Covenant for Reopening</a:t>
            </a:r>
          </a:p>
        </p:txBody>
      </p:sp>
      <p:sp>
        <p:nvSpPr>
          <p:cNvPr id="13" name="Rectangle 12">
            <a:extLst>
              <a:ext uri="{FF2B5EF4-FFF2-40B4-BE49-F238E27FC236}">
                <a16:creationId xmlns:a16="http://schemas.microsoft.com/office/drawing/2014/main" xmlns="" id="{A7CD04AE-9A8B-4DED-855D-F51B510D0B69}"/>
              </a:ext>
              <a:ext uri="{C183D7F6-B498-43B3-948B-1728B52AA6E4}">
                <adec:decorative xmlns:adec="http://schemas.microsoft.com/office/drawing/2017/decorative" xmlns="" val="1"/>
              </a:ext>
            </a:extLst>
          </p:cNvPr>
          <p:cNvSpPr/>
          <p:nvPr/>
        </p:nvSpPr>
        <p:spPr>
          <a:xfrm>
            <a:off x="3642205" y="2043222"/>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xmlns="" id="{B237D1CA-B91A-410E-A968-D017BBE99F99}"/>
              </a:ext>
            </a:extLst>
          </p:cNvPr>
          <p:cNvSpPr>
            <a:spLocks noGrp="1"/>
          </p:cNvSpPr>
          <p:nvPr>
            <p:ph type="body" sz="quarter" idx="13"/>
          </p:nvPr>
        </p:nvSpPr>
        <p:spPr>
          <a:xfrm>
            <a:off x="3642318" y="2386364"/>
            <a:ext cx="5472000" cy="358775"/>
          </a:xfrm>
        </p:spPr>
        <p:txBody>
          <a:bodyPr/>
          <a:lstStyle/>
          <a:p>
            <a:r>
              <a:rPr lang="en-US" dirty="0"/>
              <a:t>Educate</a:t>
            </a:r>
          </a:p>
        </p:txBody>
      </p:sp>
      <p:sp>
        <p:nvSpPr>
          <p:cNvPr id="8" name="Slide Number Placeholder 7">
            <a:extLst>
              <a:ext uri="{FF2B5EF4-FFF2-40B4-BE49-F238E27FC236}">
                <a16:creationId xmlns:a16="http://schemas.microsoft.com/office/drawing/2014/main" xmlns=""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9</a:t>
            </a:fld>
            <a:endParaRPr lang="en-US" dirty="0"/>
          </a:p>
        </p:txBody>
      </p:sp>
      <p:sp>
        <p:nvSpPr>
          <p:cNvPr id="14" name="Rectangle 13">
            <a:extLst>
              <a:ext uri="{FF2B5EF4-FFF2-40B4-BE49-F238E27FC236}">
                <a16:creationId xmlns:a16="http://schemas.microsoft.com/office/drawing/2014/main" xmlns="" id="{51A9F540-D142-D44E-9F48-5A65AA9BB83B}"/>
              </a:ext>
            </a:extLst>
          </p:cNvPr>
          <p:cNvSpPr/>
          <p:nvPr/>
        </p:nvSpPr>
        <p:spPr>
          <a:xfrm>
            <a:off x="9801225" y="6371351"/>
            <a:ext cx="19587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xmlns="" id="{79717003-A283-EF4F-AA0E-6A9827791662}"/>
              </a:ext>
            </a:extLst>
          </p:cNvPr>
          <p:cNvCxnSpPr>
            <a:cxnSpLocks/>
          </p:cNvCxnSpPr>
          <p:nvPr/>
        </p:nvCxnSpPr>
        <p:spPr>
          <a:xfrm>
            <a:off x="9772839" y="6834701"/>
            <a:ext cx="1987161"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4">
            <a:extLst>
              <a:ext uri="{FF2B5EF4-FFF2-40B4-BE49-F238E27FC236}">
                <a16:creationId xmlns:a16="http://schemas.microsoft.com/office/drawing/2014/main" xmlns="" id="{E5D7254B-7AE7-DD4B-B84E-4B6C92910347}"/>
              </a:ext>
            </a:extLst>
          </p:cNvPr>
          <p:cNvSpPr txBox="1">
            <a:spLocks/>
          </p:cNvSpPr>
          <p:nvPr/>
        </p:nvSpPr>
        <p:spPr>
          <a:xfrm>
            <a:off x="3642205" y="2825563"/>
            <a:ext cx="3525633" cy="2194694"/>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Share your knowledge.</a:t>
            </a:r>
          </a:p>
        </p:txBody>
      </p:sp>
      <p:sp>
        <p:nvSpPr>
          <p:cNvPr id="17" name="Rectangle 16">
            <a:extLst>
              <a:ext uri="{FF2B5EF4-FFF2-40B4-BE49-F238E27FC236}">
                <a16:creationId xmlns:a16="http://schemas.microsoft.com/office/drawing/2014/main" xmlns="" id="{CAA0B07C-41F8-0B44-977B-DC564B8B1591}"/>
              </a:ext>
            </a:extLst>
          </p:cNvPr>
          <p:cNvSpPr/>
          <p:nvPr/>
        </p:nvSpPr>
        <p:spPr>
          <a:xfrm>
            <a:off x="5986466" y="1823826"/>
            <a:ext cx="2557136"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2F05AE39-1036-6B4C-BC03-51B8C99CB62D}"/>
              </a:ext>
              <a:ext uri="{C183D7F6-B498-43B3-948B-1728B52AA6E4}">
                <adec:decorative xmlns:adec="http://schemas.microsoft.com/office/drawing/2017/decorative" xmlns="" val="1"/>
              </a:ext>
            </a:extLst>
          </p:cNvPr>
          <p:cNvSpPr/>
          <p:nvPr/>
        </p:nvSpPr>
        <p:spPr>
          <a:xfrm>
            <a:off x="6321507" y="2043222"/>
            <a:ext cx="1984175"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9" name="Text Placeholder 3">
            <a:extLst>
              <a:ext uri="{FF2B5EF4-FFF2-40B4-BE49-F238E27FC236}">
                <a16:creationId xmlns:a16="http://schemas.microsoft.com/office/drawing/2014/main" xmlns="" id="{98AC6A73-8307-BF47-AA0D-40566239DAE4}"/>
              </a:ext>
            </a:extLst>
          </p:cNvPr>
          <p:cNvSpPr txBox="1">
            <a:spLocks/>
          </p:cNvSpPr>
          <p:nvPr/>
        </p:nvSpPr>
        <p:spPr>
          <a:xfrm>
            <a:off x="6321707" y="2385839"/>
            <a:ext cx="3525631" cy="36000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Collaborate</a:t>
            </a:r>
          </a:p>
        </p:txBody>
      </p:sp>
      <p:sp>
        <p:nvSpPr>
          <p:cNvPr id="20" name="Content Placeholder 4">
            <a:extLst>
              <a:ext uri="{FF2B5EF4-FFF2-40B4-BE49-F238E27FC236}">
                <a16:creationId xmlns:a16="http://schemas.microsoft.com/office/drawing/2014/main" xmlns="" id="{F175FA2D-AD99-9342-8A93-5E437C6461BB}"/>
              </a:ext>
            </a:extLst>
          </p:cNvPr>
          <p:cNvSpPr txBox="1">
            <a:spLocks/>
          </p:cNvSpPr>
          <p:nvPr/>
        </p:nvSpPr>
        <p:spPr>
          <a:xfrm>
            <a:off x="6321707" y="2893673"/>
            <a:ext cx="3525633" cy="2194694"/>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Work together.</a:t>
            </a:r>
          </a:p>
        </p:txBody>
      </p:sp>
      <p:cxnSp>
        <p:nvCxnSpPr>
          <p:cNvPr id="24" name="Straight Connector 23">
            <a:extLst>
              <a:ext uri="{FF2B5EF4-FFF2-40B4-BE49-F238E27FC236}">
                <a16:creationId xmlns:a16="http://schemas.microsoft.com/office/drawing/2014/main" xmlns="" id="{8EA5E1EE-7ABB-0B41-BDD3-3BC1152F382B}"/>
              </a:ext>
            </a:extLst>
          </p:cNvPr>
          <p:cNvCxnSpPr>
            <a:cxnSpLocks/>
          </p:cNvCxnSpPr>
          <p:nvPr/>
        </p:nvCxnSpPr>
        <p:spPr>
          <a:xfrm flipH="1">
            <a:off x="1385888" y="1371600"/>
            <a:ext cx="9972675" cy="0"/>
          </a:xfrm>
          <a:prstGeom prst="line">
            <a:avLst/>
          </a:prstGeom>
          <a:ln w="130175">
            <a:solidFill>
              <a:schemeClr val="accent2"/>
            </a:solidFill>
            <a:head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0347340B-2672-9D46-B23A-5359E5F38506}"/>
              </a:ext>
            </a:extLst>
          </p:cNvPr>
          <p:cNvSpPr/>
          <p:nvPr/>
        </p:nvSpPr>
        <p:spPr>
          <a:xfrm>
            <a:off x="385253" y="1884317"/>
            <a:ext cx="2243647"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F65E93D-09FF-42EE-B9DD-750638966686}"/>
              </a:ext>
              <a:ext uri="{C183D7F6-B498-43B3-948B-1728B52AA6E4}">
                <adec:decorative xmlns:adec="http://schemas.microsoft.com/office/drawing/2017/decorative" xmlns="" val="1"/>
              </a:ext>
            </a:extLst>
          </p:cNvPr>
          <p:cNvSpPr/>
          <p:nvPr/>
        </p:nvSpPr>
        <p:spPr>
          <a:xfrm>
            <a:off x="961572" y="2043222"/>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4" name="Text Placeholder 3">
            <a:extLst>
              <a:ext uri="{FF2B5EF4-FFF2-40B4-BE49-F238E27FC236}">
                <a16:creationId xmlns:a16="http://schemas.microsoft.com/office/drawing/2014/main" xmlns="" id="{6AB259A0-0017-492F-A0DC-4B70C7052AE0}"/>
              </a:ext>
            </a:extLst>
          </p:cNvPr>
          <p:cNvSpPr>
            <a:spLocks noGrp="1"/>
          </p:cNvSpPr>
          <p:nvPr>
            <p:ph type="body" idx="1"/>
          </p:nvPr>
        </p:nvSpPr>
        <p:spPr>
          <a:xfrm>
            <a:off x="961772" y="2385839"/>
            <a:ext cx="3525631" cy="360000"/>
          </a:xfrm>
        </p:spPr>
        <p:txBody>
          <a:bodyPr/>
          <a:lstStyle/>
          <a:p>
            <a:r>
              <a:rPr lang="en-US" dirty="0"/>
              <a:t>Investigate</a:t>
            </a:r>
          </a:p>
        </p:txBody>
      </p:sp>
      <p:sp>
        <p:nvSpPr>
          <p:cNvPr id="5" name="Content Placeholder 4">
            <a:extLst>
              <a:ext uri="{FF2B5EF4-FFF2-40B4-BE49-F238E27FC236}">
                <a16:creationId xmlns:a16="http://schemas.microsoft.com/office/drawing/2014/main" xmlns="" id="{CEEB3BAE-C0B2-447C-B8BE-96C6BD84D658}"/>
              </a:ext>
            </a:extLst>
          </p:cNvPr>
          <p:cNvSpPr>
            <a:spLocks noGrp="1"/>
          </p:cNvSpPr>
          <p:nvPr>
            <p:ph sz="half" idx="2"/>
          </p:nvPr>
        </p:nvSpPr>
        <p:spPr>
          <a:xfrm>
            <a:off x="961772" y="2893673"/>
            <a:ext cx="3525633" cy="2194694"/>
          </a:xfrm>
        </p:spPr>
        <p:txBody>
          <a:bodyPr/>
          <a:lstStyle/>
          <a:p>
            <a:r>
              <a:rPr lang="en-US" dirty="0"/>
              <a:t>Know the facts.</a:t>
            </a:r>
          </a:p>
        </p:txBody>
      </p:sp>
      <p:pic>
        <p:nvPicPr>
          <p:cNvPr id="30" name="Picture Placeholder 7" descr="A person standing in front of a crowd&#10;&#10;Description automatically generated">
            <a:extLst>
              <a:ext uri="{FF2B5EF4-FFF2-40B4-BE49-F238E27FC236}">
                <a16:creationId xmlns:a16="http://schemas.microsoft.com/office/drawing/2014/main" xmlns="" id="{32703904-FC26-9646-B3B3-54B149F122DF}"/>
              </a:ext>
            </a:extLst>
          </p:cNvPr>
          <p:cNvPicPr>
            <a:picLocks noChangeAspect="1"/>
          </p:cNvPicPr>
          <p:nvPr/>
        </p:nvPicPr>
        <p:blipFill rotWithShape="1">
          <a:blip r:embed="rId3"/>
          <a:srcRect t="21413" b="10235"/>
          <a:stretch/>
        </p:blipFill>
        <p:spPr>
          <a:xfrm>
            <a:off x="-114298" y="3834760"/>
            <a:ext cx="12306298" cy="6889845"/>
          </a:xfrm>
          <a:prstGeom prst="rect">
            <a:avLst/>
          </a:prstGeom>
        </p:spPr>
      </p:pic>
      <p:sp>
        <p:nvSpPr>
          <p:cNvPr id="34" name="Rectangle 33">
            <a:extLst>
              <a:ext uri="{FF2B5EF4-FFF2-40B4-BE49-F238E27FC236}">
                <a16:creationId xmlns:a16="http://schemas.microsoft.com/office/drawing/2014/main" xmlns="" id="{E5E80339-1F9C-BF48-8C26-1CD24E0B6174}"/>
              </a:ext>
              <a:ext uri="{C183D7F6-B498-43B3-948B-1728B52AA6E4}">
                <adec:decorative xmlns:adec="http://schemas.microsoft.com/office/drawing/2017/decorative" xmlns="" val="1"/>
              </a:ext>
            </a:extLst>
          </p:cNvPr>
          <p:cNvSpPr/>
          <p:nvPr/>
        </p:nvSpPr>
        <p:spPr>
          <a:xfrm>
            <a:off x="9002140" y="2043222"/>
            <a:ext cx="1984175" cy="1148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35" name="Text Placeholder 3">
            <a:extLst>
              <a:ext uri="{FF2B5EF4-FFF2-40B4-BE49-F238E27FC236}">
                <a16:creationId xmlns:a16="http://schemas.microsoft.com/office/drawing/2014/main" xmlns="" id="{D903DC71-488C-804D-892F-481E6CFA57B6}"/>
              </a:ext>
            </a:extLst>
          </p:cNvPr>
          <p:cNvSpPr txBox="1">
            <a:spLocks/>
          </p:cNvSpPr>
          <p:nvPr/>
        </p:nvSpPr>
        <p:spPr>
          <a:xfrm>
            <a:off x="9002340" y="2385839"/>
            <a:ext cx="3525631" cy="36000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Communicate</a:t>
            </a:r>
          </a:p>
        </p:txBody>
      </p:sp>
      <p:sp>
        <p:nvSpPr>
          <p:cNvPr id="36" name="Content Placeholder 4">
            <a:extLst>
              <a:ext uri="{FF2B5EF4-FFF2-40B4-BE49-F238E27FC236}">
                <a16:creationId xmlns:a16="http://schemas.microsoft.com/office/drawing/2014/main" xmlns="" id="{95F9B3FE-2905-F14A-8960-95EC0AFC5CED}"/>
              </a:ext>
            </a:extLst>
          </p:cNvPr>
          <p:cNvSpPr txBox="1">
            <a:spLocks/>
          </p:cNvSpPr>
          <p:nvPr/>
        </p:nvSpPr>
        <p:spPr>
          <a:xfrm>
            <a:off x="9002340" y="2893673"/>
            <a:ext cx="3525633" cy="2194694"/>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Share your plan.</a:t>
            </a:r>
          </a:p>
        </p:txBody>
      </p:sp>
    </p:spTree>
    <p:extLst>
      <p:ext uri="{BB962C8B-B14F-4D97-AF65-F5344CB8AC3E}">
        <p14:creationId xmlns:p14="http://schemas.microsoft.com/office/powerpoint/2010/main" val="318883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anim calcmode="lin" valueType="num">
                                      <p:cBhvr>
                                        <p:cTn id="2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900" decel="100000" fill="hold"/>
                                        <p:tgtEl>
                                          <p:spTgt spid="1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900" decel="100000" fill="hold"/>
                                        <p:tgtEl>
                                          <p:spTgt spid="1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900" decel="100000" fill="hold"/>
                                        <p:tgtEl>
                                          <p:spTgt spid="1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900" decel="100000" fill="hold"/>
                                        <p:tgtEl>
                                          <p:spTgt spid="18"/>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900" decel="100000" fill="hold"/>
                                        <p:tgtEl>
                                          <p:spTgt spid="34"/>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1000"/>
                                        <p:tgtEl>
                                          <p:spTgt spid="35"/>
                                        </p:tgtEl>
                                      </p:cBhvr>
                                    </p:animEffect>
                                    <p:anim calcmode="lin" valueType="num">
                                      <p:cBhvr>
                                        <p:cTn id="74" dur="1000" fill="hold"/>
                                        <p:tgtEl>
                                          <p:spTgt spid="35"/>
                                        </p:tgtEl>
                                        <p:attrNameLst>
                                          <p:attrName>ppt_x</p:attrName>
                                        </p:attrNameLst>
                                      </p:cBhvr>
                                      <p:tavLst>
                                        <p:tav tm="0">
                                          <p:val>
                                            <p:strVal val="#ppt_x"/>
                                          </p:val>
                                        </p:tav>
                                        <p:tav tm="100000">
                                          <p:val>
                                            <p:strVal val="#ppt_x"/>
                                          </p:val>
                                        </p:tav>
                                      </p:tavLst>
                                    </p:anim>
                                    <p:anim calcmode="lin" valueType="num">
                                      <p:cBhvr>
                                        <p:cTn id="75" dur="900" decel="100000" fill="hold"/>
                                        <p:tgtEl>
                                          <p:spTgt spid="35"/>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1000"/>
                                        <p:tgtEl>
                                          <p:spTgt spid="36"/>
                                        </p:tgtEl>
                                      </p:cBhvr>
                                    </p:animEffect>
                                    <p:anim calcmode="lin" valueType="num">
                                      <p:cBhvr>
                                        <p:cTn id="80" dur="1000" fill="hold"/>
                                        <p:tgtEl>
                                          <p:spTgt spid="36"/>
                                        </p:tgtEl>
                                        <p:attrNameLst>
                                          <p:attrName>ppt_x</p:attrName>
                                        </p:attrNameLst>
                                      </p:cBhvr>
                                      <p:tavLst>
                                        <p:tav tm="0">
                                          <p:val>
                                            <p:strVal val="#ppt_x"/>
                                          </p:val>
                                        </p:tav>
                                        <p:tav tm="100000">
                                          <p:val>
                                            <p:strVal val="#ppt_x"/>
                                          </p:val>
                                        </p:tav>
                                      </p:tavLst>
                                    </p:anim>
                                    <p:anim calcmode="lin" valueType="num">
                                      <p:cBhvr>
                                        <p:cTn id="81" dur="900" decel="100000" fill="hold"/>
                                        <p:tgtEl>
                                          <p:spTgt spid="36"/>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build="p"/>
      <p:bldP spid="16" grpId="0"/>
      <p:bldP spid="18" grpId="0" animBg="1"/>
      <p:bldP spid="19" grpId="0"/>
      <p:bldP spid="20" grpId="0"/>
      <p:bldP spid="12" grpId="0" animBg="1"/>
      <p:bldP spid="4" grpId="0" build="p"/>
      <p:bldP spid="5" grpId="0" build="p"/>
      <p:bldP spid="34" grpId="0" animBg="1"/>
      <p:bldP spid="35" grpId="0"/>
      <p:bldP spid="36" grpId="0"/>
    </p:bldLst>
  </p:timing>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90D0D0-7C1D-47FF-A2F0-9937AA567A3D}">
  <ds:schemaRef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E15EA0-2F38-456B-B156-038699A5D1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776</Words>
  <Application>Microsoft Office PowerPoint</Application>
  <PresentationFormat>Widescreen</PresentationFormat>
  <Paragraphs>172</Paragraphs>
  <Slides>21</Slides>
  <Notes>21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Candara</vt:lpstr>
      <vt:lpstr>Corbel</vt:lpstr>
      <vt:lpstr>Times New Roman</vt:lpstr>
      <vt:lpstr>Office Theme</vt:lpstr>
      <vt:lpstr>Developing  Your  Church’s  Covenant</vt:lpstr>
      <vt:lpstr>PowerPoint Presentation</vt:lpstr>
      <vt:lpstr>What?</vt:lpstr>
      <vt:lpstr>Social Contract</vt:lpstr>
      <vt:lpstr>Why?</vt:lpstr>
      <vt:lpstr>Why?</vt:lpstr>
      <vt:lpstr>Example</vt:lpstr>
      <vt:lpstr>Process</vt:lpstr>
      <vt:lpstr>Process for Creating a Covenant for Reopening</vt:lpstr>
      <vt:lpstr>Investigate</vt:lpstr>
      <vt:lpstr>Educate</vt:lpstr>
      <vt:lpstr>PowerPoint Presentation</vt:lpstr>
      <vt:lpstr>PowerPoint Presentation</vt:lpstr>
      <vt:lpstr>Collaborate</vt:lpstr>
      <vt:lpstr>PowerPoint Presentation</vt:lpstr>
      <vt:lpstr>Collaborate</vt:lpstr>
      <vt:lpstr>PowerPoint Presentation</vt:lpstr>
      <vt:lpstr>PowerPoint Presentation</vt:lpstr>
      <vt:lpstr>Communicate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2020-07-15T14:05:09Z</cp:lastPrinted>
  <dcterms:created xsi:type="dcterms:W3CDTF">2020-06-17T22:45:43Z</dcterms:created>
  <dcterms:modified xsi:type="dcterms:W3CDTF">2020-07-16T16:35:55Z</dcterms:modified>
</cp:coreProperties>
</file>