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318" r:id="rId3"/>
    <p:sldId id="319" r:id="rId4"/>
    <p:sldId id="274" r:id="rId5"/>
    <p:sldId id="275" r:id="rId6"/>
    <p:sldId id="330" r:id="rId7"/>
    <p:sldId id="329" r:id="rId8"/>
    <p:sldId id="377" r:id="rId9"/>
    <p:sldId id="373" r:id="rId10"/>
    <p:sldId id="374" r:id="rId11"/>
    <p:sldId id="375" r:id="rId12"/>
    <p:sldId id="378" r:id="rId13"/>
    <p:sldId id="276" r:id="rId14"/>
    <p:sldId id="353" r:id="rId15"/>
    <p:sldId id="354" r:id="rId16"/>
    <p:sldId id="277" r:id="rId17"/>
    <p:sldId id="355" r:id="rId18"/>
    <p:sldId id="356" r:id="rId19"/>
    <p:sldId id="357" r:id="rId20"/>
    <p:sldId id="362" r:id="rId21"/>
    <p:sldId id="363" r:id="rId22"/>
    <p:sldId id="364" r:id="rId23"/>
    <p:sldId id="365" r:id="rId24"/>
    <p:sldId id="366" r:id="rId25"/>
    <p:sldId id="369" r:id="rId26"/>
    <p:sldId id="370" r:id="rId27"/>
    <p:sldId id="371" r:id="rId28"/>
    <p:sldId id="367" r:id="rId29"/>
    <p:sldId id="368" r:id="rId30"/>
    <p:sldId id="372" r:id="rId31"/>
    <p:sldId id="358" r:id="rId32"/>
    <p:sldId id="359" r:id="rId33"/>
    <p:sldId id="348" r:id="rId34"/>
    <p:sldId id="349" r:id="rId35"/>
    <p:sldId id="351" r:id="rId36"/>
    <p:sldId id="379" r:id="rId37"/>
    <p:sldId id="352" r:id="rId38"/>
    <p:sldId id="280" r:id="rId39"/>
    <p:sldId id="281" r:id="rId40"/>
    <p:sldId id="282" r:id="rId41"/>
    <p:sldId id="283" r:id="rId42"/>
    <p:sldId id="340" r:id="rId43"/>
    <p:sldId id="322" r:id="rId44"/>
    <p:sldId id="292" r:id="rId45"/>
    <p:sldId id="293" r:id="rId46"/>
    <p:sldId id="347" r:id="rId47"/>
    <p:sldId id="295" r:id="rId48"/>
    <p:sldId id="297" r:id="rId49"/>
    <p:sldId id="298" r:id="rId50"/>
    <p:sldId id="299" r:id="rId51"/>
    <p:sldId id="300" r:id="rId52"/>
    <p:sldId id="301" r:id="rId53"/>
    <p:sldId id="302" r:id="rId54"/>
    <p:sldId id="332" r:id="rId55"/>
    <p:sldId id="333" r:id="rId56"/>
    <p:sldId id="336" r:id="rId57"/>
    <p:sldId id="337" r:id="rId58"/>
    <p:sldId id="339"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9" autoAdjust="0"/>
    <p:restoredTop sz="90563" autoAdjust="0"/>
  </p:normalViewPr>
  <p:slideViewPr>
    <p:cSldViewPr snapToGrid="0">
      <p:cViewPr varScale="1">
        <p:scale>
          <a:sx n="64" d="100"/>
          <a:sy n="64" d="100"/>
        </p:scale>
        <p:origin x="74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9AC21D-D9AD-42D6-8C1A-79C359522BDB}" type="datetimeFigureOut">
              <a:rPr lang="en-US" smtClean="0"/>
              <a:t>5/31/2023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05C91F-C8F5-4EA8-935F-1E12DA520FC9}" type="slidenum">
              <a:rPr lang="en-US" smtClean="0"/>
              <a:t>‹#›</a:t>
            </a:fld>
            <a:endParaRPr lang="en-US"/>
          </a:p>
        </p:txBody>
      </p:sp>
    </p:spTree>
    <p:extLst>
      <p:ext uri="{BB962C8B-B14F-4D97-AF65-F5344CB8AC3E}">
        <p14:creationId xmlns:p14="http://schemas.microsoft.com/office/powerpoint/2010/main" val="44038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05C91F-C8F5-4EA8-935F-1E12DA520FC9}" type="slidenum">
              <a:rPr lang="en-US" smtClean="0"/>
              <a:t>13</a:t>
            </a:fld>
            <a:endParaRPr lang="en-US"/>
          </a:p>
        </p:txBody>
      </p:sp>
    </p:spTree>
    <p:extLst>
      <p:ext uri="{BB962C8B-B14F-4D97-AF65-F5344CB8AC3E}">
        <p14:creationId xmlns:p14="http://schemas.microsoft.com/office/powerpoint/2010/main" val="1743626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05C91F-C8F5-4EA8-935F-1E12DA520FC9}" type="slidenum">
              <a:rPr lang="en-US" smtClean="0"/>
              <a:t>30</a:t>
            </a:fld>
            <a:endParaRPr lang="en-US"/>
          </a:p>
        </p:txBody>
      </p:sp>
    </p:spTree>
    <p:extLst>
      <p:ext uri="{BB962C8B-B14F-4D97-AF65-F5344CB8AC3E}">
        <p14:creationId xmlns:p14="http://schemas.microsoft.com/office/powerpoint/2010/main" val="299524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05C91F-C8F5-4EA8-935F-1E12DA520FC9}" type="slidenum">
              <a:rPr lang="en-US" smtClean="0"/>
              <a:t>37</a:t>
            </a:fld>
            <a:endParaRPr lang="en-US"/>
          </a:p>
        </p:txBody>
      </p:sp>
    </p:spTree>
    <p:extLst>
      <p:ext uri="{BB962C8B-B14F-4D97-AF65-F5344CB8AC3E}">
        <p14:creationId xmlns:p14="http://schemas.microsoft.com/office/powerpoint/2010/main" val="2467572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8D3BD7-B8C5-1396-F9C5-5685A8EFD3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4163FF3-20B6-7501-DE51-621731A529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3ACF4EC6-7E75-0FDC-E73E-90FB10013833}"/>
              </a:ext>
            </a:extLst>
          </p:cNvPr>
          <p:cNvSpPr>
            <a:spLocks noGrp="1"/>
          </p:cNvSpPr>
          <p:nvPr>
            <p:ph type="dt" sz="half" idx="10"/>
          </p:nvPr>
        </p:nvSpPr>
        <p:spPr/>
        <p:txBody>
          <a:bodyPr/>
          <a:lstStyle/>
          <a:p>
            <a:fld id="{E214B2B5-B1FF-4A27-8EAA-7D760AF82ECA}" type="datetimeFigureOut">
              <a:rPr lang="en-US" smtClean="0"/>
              <a:t>5/31/2023</a:t>
            </a:fld>
            <a:endParaRPr lang="en-US"/>
          </a:p>
        </p:txBody>
      </p:sp>
      <p:sp>
        <p:nvSpPr>
          <p:cNvPr id="5" name="Footer Placeholder 4">
            <a:extLst>
              <a:ext uri="{FF2B5EF4-FFF2-40B4-BE49-F238E27FC236}">
                <a16:creationId xmlns:a16="http://schemas.microsoft.com/office/drawing/2014/main" xmlns="" id="{F47BB299-EB59-6BD1-441E-B293C01A03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64D6478-067A-EDD5-3887-0143693AD02B}"/>
              </a:ext>
            </a:extLst>
          </p:cNvPr>
          <p:cNvSpPr>
            <a:spLocks noGrp="1"/>
          </p:cNvSpPr>
          <p:nvPr>
            <p:ph type="sldNum" sz="quarter" idx="12"/>
          </p:nvPr>
        </p:nvSpPr>
        <p:spPr/>
        <p:txBody>
          <a:bodyPr/>
          <a:lstStyle/>
          <a:p>
            <a:fld id="{8495D321-AC27-410F-A485-9EA10D63706D}" type="slidenum">
              <a:rPr lang="en-US" smtClean="0"/>
              <a:t>‹#›</a:t>
            </a:fld>
            <a:endParaRPr lang="en-US"/>
          </a:p>
        </p:txBody>
      </p:sp>
    </p:spTree>
    <p:extLst>
      <p:ext uri="{BB962C8B-B14F-4D97-AF65-F5344CB8AC3E}">
        <p14:creationId xmlns:p14="http://schemas.microsoft.com/office/powerpoint/2010/main" val="4139775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3B15A3-F882-AF8C-A461-A11E5AC4AE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3495E9D-073A-F6DF-F73D-1C6336844C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E114CD7-8A69-A5DD-E8D7-BE8238279B72}"/>
              </a:ext>
            </a:extLst>
          </p:cNvPr>
          <p:cNvSpPr>
            <a:spLocks noGrp="1"/>
          </p:cNvSpPr>
          <p:nvPr>
            <p:ph type="dt" sz="half" idx="10"/>
          </p:nvPr>
        </p:nvSpPr>
        <p:spPr/>
        <p:txBody>
          <a:bodyPr/>
          <a:lstStyle/>
          <a:p>
            <a:fld id="{E214B2B5-B1FF-4A27-8EAA-7D760AF82ECA}" type="datetimeFigureOut">
              <a:rPr lang="en-US" smtClean="0"/>
              <a:t>5/31/2023</a:t>
            </a:fld>
            <a:endParaRPr lang="en-US"/>
          </a:p>
        </p:txBody>
      </p:sp>
      <p:sp>
        <p:nvSpPr>
          <p:cNvPr id="5" name="Footer Placeholder 4">
            <a:extLst>
              <a:ext uri="{FF2B5EF4-FFF2-40B4-BE49-F238E27FC236}">
                <a16:creationId xmlns:a16="http://schemas.microsoft.com/office/drawing/2014/main" xmlns="" id="{D5EE147D-866F-379F-8146-B804A9D78A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FCFD7E5-3067-3A81-330D-38992BA606EB}"/>
              </a:ext>
            </a:extLst>
          </p:cNvPr>
          <p:cNvSpPr>
            <a:spLocks noGrp="1"/>
          </p:cNvSpPr>
          <p:nvPr>
            <p:ph type="sldNum" sz="quarter" idx="12"/>
          </p:nvPr>
        </p:nvSpPr>
        <p:spPr/>
        <p:txBody>
          <a:bodyPr/>
          <a:lstStyle/>
          <a:p>
            <a:fld id="{8495D321-AC27-410F-A485-9EA10D63706D}" type="slidenum">
              <a:rPr lang="en-US" smtClean="0"/>
              <a:t>‹#›</a:t>
            </a:fld>
            <a:endParaRPr lang="en-US"/>
          </a:p>
        </p:txBody>
      </p:sp>
    </p:spTree>
    <p:extLst>
      <p:ext uri="{BB962C8B-B14F-4D97-AF65-F5344CB8AC3E}">
        <p14:creationId xmlns:p14="http://schemas.microsoft.com/office/powerpoint/2010/main" val="2091119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20EDE63-103F-ED82-B933-FFB6E93D2D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49C3E4E-82BF-5488-7053-DD46A37D37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0619832-3B02-6289-112F-3F7367386F0E}"/>
              </a:ext>
            </a:extLst>
          </p:cNvPr>
          <p:cNvSpPr>
            <a:spLocks noGrp="1"/>
          </p:cNvSpPr>
          <p:nvPr>
            <p:ph type="dt" sz="half" idx="10"/>
          </p:nvPr>
        </p:nvSpPr>
        <p:spPr/>
        <p:txBody>
          <a:bodyPr/>
          <a:lstStyle/>
          <a:p>
            <a:fld id="{E214B2B5-B1FF-4A27-8EAA-7D760AF82ECA}" type="datetimeFigureOut">
              <a:rPr lang="en-US" smtClean="0"/>
              <a:t>5/31/2023</a:t>
            </a:fld>
            <a:endParaRPr lang="en-US"/>
          </a:p>
        </p:txBody>
      </p:sp>
      <p:sp>
        <p:nvSpPr>
          <p:cNvPr id="5" name="Footer Placeholder 4">
            <a:extLst>
              <a:ext uri="{FF2B5EF4-FFF2-40B4-BE49-F238E27FC236}">
                <a16:creationId xmlns:a16="http://schemas.microsoft.com/office/drawing/2014/main" xmlns="" id="{FFCB6F64-E054-3D57-F6E3-A8FF6D4D2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A5DDDD1-5B59-AA44-8422-1DFD8CD31A7C}"/>
              </a:ext>
            </a:extLst>
          </p:cNvPr>
          <p:cNvSpPr>
            <a:spLocks noGrp="1"/>
          </p:cNvSpPr>
          <p:nvPr>
            <p:ph type="sldNum" sz="quarter" idx="12"/>
          </p:nvPr>
        </p:nvSpPr>
        <p:spPr/>
        <p:txBody>
          <a:bodyPr/>
          <a:lstStyle/>
          <a:p>
            <a:fld id="{8495D321-AC27-410F-A485-9EA10D63706D}" type="slidenum">
              <a:rPr lang="en-US" smtClean="0"/>
              <a:t>‹#›</a:t>
            </a:fld>
            <a:endParaRPr lang="en-US"/>
          </a:p>
        </p:txBody>
      </p:sp>
    </p:spTree>
    <p:extLst>
      <p:ext uri="{BB962C8B-B14F-4D97-AF65-F5344CB8AC3E}">
        <p14:creationId xmlns:p14="http://schemas.microsoft.com/office/powerpoint/2010/main" val="906304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385977-CAD6-8C46-7B17-C769FE83EE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3CF35DF-5EF9-B8F8-E898-A3E3CB1E1E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1616B7D-D6F1-498B-7205-97A2B3761D76}"/>
              </a:ext>
            </a:extLst>
          </p:cNvPr>
          <p:cNvSpPr>
            <a:spLocks noGrp="1"/>
          </p:cNvSpPr>
          <p:nvPr>
            <p:ph type="dt" sz="half" idx="10"/>
          </p:nvPr>
        </p:nvSpPr>
        <p:spPr/>
        <p:txBody>
          <a:bodyPr/>
          <a:lstStyle/>
          <a:p>
            <a:fld id="{E214B2B5-B1FF-4A27-8EAA-7D760AF82ECA}" type="datetimeFigureOut">
              <a:rPr lang="en-US" smtClean="0"/>
              <a:t>5/31/2023</a:t>
            </a:fld>
            <a:endParaRPr lang="en-US"/>
          </a:p>
        </p:txBody>
      </p:sp>
      <p:sp>
        <p:nvSpPr>
          <p:cNvPr id="5" name="Footer Placeholder 4">
            <a:extLst>
              <a:ext uri="{FF2B5EF4-FFF2-40B4-BE49-F238E27FC236}">
                <a16:creationId xmlns:a16="http://schemas.microsoft.com/office/drawing/2014/main" xmlns="" id="{E1E35D1A-F35D-3D6B-0527-AE20B5DBD9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FA5615B-5CA5-8ABF-A4B2-ED56916BE76D}"/>
              </a:ext>
            </a:extLst>
          </p:cNvPr>
          <p:cNvSpPr>
            <a:spLocks noGrp="1"/>
          </p:cNvSpPr>
          <p:nvPr>
            <p:ph type="sldNum" sz="quarter" idx="12"/>
          </p:nvPr>
        </p:nvSpPr>
        <p:spPr/>
        <p:txBody>
          <a:bodyPr/>
          <a:lstStyle/>
          <a:p>
            <a:fld id="{8495D321-AC27-410F-A485-9EA10D63706D}" type="slidenum">
              <a:rPr lang="en-US" smtClean="0"/>
              <a:t>‹#›</a:t>
            </a:fld>
            <a:endParaRPr lang="en-US"/>
          </a:p>
        </p:txBody>
      </p:sp>
    </p:spTree>
    <p:extLst>
      <p:ext uri="{BB962C8B-B14F-4D97-AF65-F5344CB8AC3E}">
        <p14:creationId xmlns:p14="http://schemas.microsoft.com/office/powerpoint/2010/main" val="1392230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7A8B94-6764-5FEB-8199-81A23B0C1D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91CEB9C0-21E1-4602-51E6-BC142EECA0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48312FB-2E41-DC25-183E-384E4418A261}"/>
              </a:ext>
            </a:extLst>
          </p:cNvPr>
          <p:cNvSpPr>
            <a:spLocks noGrp="1"/>
          </p:cNvSpPr>
          <p:nvPr>
            <p:ph type="dt" sz="half" idx="10"/>
          </p:nvPr>
        </p:nvSpPr>
        <p:spPr/>
        <p:txBody>
          <a:bodyPr/>
          <a:lstStyle/>
          <a:p>
            <a:fld id="{E214B2B5-B1FF-4A27-8EAA-7D760AF82ECA}" type="datetimeFigureOut">
              <a:rPr lang="en-US" smtClean="0"/>
              <a:t>5/31/2023</a:t>
            </a:fld>
            <a:endParaRPr lang="en-US"/>
          </a:p>
        </p:txBody>
      </p:sp>
      <p:sp>
        <p:nvSpPr>
          <p:cNvPr id="5" name="Footer Placeholder 4">
            <a:extLst>
              <a:ext uri="{FF2B5EF4-FFF2-40B4-BE49-F238E27FC236}">
                <a16:creationId xmlns:a16="http://schemas.microsoft.com/office/drawing/2014/main" xmlns="" id="{06C12D5C-4D93-05E2-A447-BD56589250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0059E93-87F6-8A9B-DEC0-10BD4837D51A}"/>
              </a:ext>
            </a:extLst>
          </p:cNvPr>
          <p:cNvSpPr>
            <a:spLocks noGrp="1"/>
          </p:cNvSpPr>
          <p:nvPr>
            <p:ph type="sldNum" sz="quarter" idx="12"/>
          </p:nvPr>
        </p:nvSpPr>
        <p:spPr/>
        <p:txBody>
          <a:bodyPr/>
          <a:lstStyle/>
          <a:p>
            <a:fld id="{8495D321-AC27-410F-A485-9EA10D63706D}" type="slidenum">
              <a:rPr lang="en-US" smtClean="0"/>
              <a:t>‹#›</a:t>
            </a:fld>
            <a:endParaRPr lang="en-US"/>
          </a:p>
        </p:txBody>
      </p:sp>
    </p:spTree>
    <p:extLst>
      <p:ext uri="{BB962C8B-B14F-4D97-AF65-F5344CB8AC3E}">
        <p14:creationId xmlns:p14="http://schemas.microsoft.com/office/powerpoint/2010/main" val="2039189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B6E8E3-94D2-5600-546E-72FD295C7B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B92E782-0BA4-B8E7-18D1-A9EC505E6B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91A8BD1-5319-D055-EDB5-CB0FD13DA7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F8AC5BE-F8BA-E05C-AF6A-4DF523400B28}"/>
              </a:ext>
            </a:extLst>
          </p:cNvPr>
          <p:cNvSpPr>
            <a:spLocks noGrp="1"/>
          </p:cNvSpPr>
          <p:nvPr>
            <p:ph type="dt" sz="half" idx="10"/>
          </p:nvPr>
        </p:nvSpPr>
        <p:spPr/>
        <p:txBody>
          <a:bodyPr/>
          <a:lstStyle/>
          <a:p>
            <a:fld id="{E214B2B5-B1FF-4A27-8EAA-7D760AF82ECA}" type="datetimeFigureOut">
              <a:rPr lang="en-US" smtClean="0"/>
              <a:t>5/31/2023</a:t>
            </a:fld>
            <a:endParaRPr lang="en-US"/>
          </a:p>
        </p:txBody>
      </p:sp>
      <p:sp>
        <p:nvSpPr>
          <p:cNvPr id="6" name="Footer Placeholder 5">
            <a:extLst>
              <a:ext uri="{FF2B5EF4-FFF2-40B4-BE49-F238E27FC236}">
                <a16:creationId xmlns:a16="http://schemas.microsoft.com/office/drawing/2014/main" xmlns="" id="{E94EFEDB-B09C-F83B-001E-8D51239C4C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034FF3B-F9D3-4289-46B6-BC695009784E}"/>
              </a:ext>
            </a:extLst>
          </p:cNvPr>
          <p:cNvSpPr>
            <a:spLocks noGrp="1"/>
          </p:cNvSpPr>
          <p:nvPr>
            <p:ph type="sldNum" sz="quarter" idx="12"/>
          </p:nvPr>
        </p:nvSpPr>
        <p:spPr/>
        <p:txBody>
          <a:bodyPr/>
          <a:lstStyle/>
          <a:p>
            <a:fld id="{8495D321-AC27-410F-A485-9EA10D63706D}" type="slidenum">
              <a:rPr lang="en-US" smtClean="0"/>
              <a:t>‹#›</a:t>
            </a:fld>
            <a:endParaRPr lang="en-US"/>
          </a:p>
        </p:txBody>
      </p:sp>
    </p:spTree>
    <p:extLst>
      <p:ext uri="{BB962C8B-B14F-4D97-AF65-F5344CB8AC3E}">
        <p14:creationId xmlns:p14="http://schemas.microsoft.com/office/powerpoint/2010/main" val="2171241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C5CC50-D1A8-8F49-47C8-EFC0C61779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24F69B5-3E30-12DB-EFDF-D4B906EDB7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86022E4-B8EF-F850-08D1-9D91474A30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E9E3616-E589-2151-2E80-A288703103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D38454A-C5A3-DBD1-08B6-88574E1211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EEA6694-ADFD-1A71-0308-F5D3462D68E7}"/>
              </a:ext>
            </a:extLst>
          </p:cNvPr>
          <p:cNvSpPr>
            <a:spLocks noGrp="1"/>
          </p:cNvSpPr>
          <p:nvPr>
            <p:ph type="dt" sz="half" idx="10"/>
          </p:nvPr>
        </p:nvSpPr>
        <p:spPr/>
        <p:txBody>
          <a:bodyPr/>
          <a:lstStyle/>
          <a:p>
            <a:fld id="{E214B2B5-B1FF-4A27-8EAA-7D760AF82ECA}" type="datetimeFigureOut">
              <a:rPr lang="en-US" smtClean="0"/>
              <a:t>5/31/2023</a:t>
            </a:fld>
            <a:endParaRPr lang="en-US"/>
          </a:p>
        </p:txBody>
      </p:sp>
      <p:sp>
        <p:nvSpPr>
          <p:cNvPr id="8" name="Footer Placeholder 7">
            <a:extLst>
              <a:ext uri="{FF2B5EF4-FFF2-40B4-BE49-F238E27FC236}">
                <a16:creationId xmlns:a16="http://schemas.microsoft.com/office/drawing/2014/main" xmlns="" id="{7141A96A-377D-291E-7E22-EDEB6A1D70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C555A8D4-785F-CFAE-C68E-26B41D546540}"/>
              </a:ext>
            </a:extLst>
          </p:cNvPr>
          <p:cNvSpPr>
            <a:spLocks noGrp="1"/>
          </p:cNvSpPr>
          <p:nvPr>
            <p:ph type="sldNum" sz="quarter" idx="12"/>
          </p:nvPr>
        </p:nvSpPr>
        <p:spPr/>
        <p:txBody>
          <a:bodyPr/>
          <a:lstStyle/>
          <a:p>
            <a:fld id="{8495D321-AC27-410F-A485-9EA10D63706D}" type="slidenum">
              <a:rPr lang="en-US" smtClean="0"/>
              <a:t>‹#›</a:t>
            </a:fld>
            <a:endParaRPr lang="en-US"/>
          </a:p>
        </p:txBody>
      </p:sp>
    </p:spTree>
    <p:extLst>
      <p:ext uri="{BB962C8B-B14F-4D97-AF65-F5344CB8AC3E}">
        <p14:creationId xmlns:p14="http://schemas.microsoft.com/office/powerpoint/2010/main" val="1506344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C5729D-45E5-677B-475B-307DAFE804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A1A237B-0828-B346-6C9F-AC3E0922F830}"/>
              </a:ext>
            </a:extLst>
          </p:cNvPr>
          <p:cNvSpPr>
            <a:spLocks noGrp="1"/>
          </p:cNvSpPr>
          <p:nvPr>
            <p:ph type="dt" sz="half" idx="10"/>
          </p:nvPr>
        </p:nvSpPr>
        <p:spPr/>
        <p:txBody>
          <a:bodyPr/>
          <a:lstStyle/>
          <a:p>
            <a:fld id="{E214B2B5-B1FF-4A27-8EAA-7D760AF82ECA}" type="datetimeFigureOut">
              <a:rPr lang="en-US" smtClean="0"/>
              <a:t>5/31/2023</a:t>
            </a:fld>
            <a:endParaRPr lang="en-US"/>
          </a:p>
        </p:txBody>
      </p:sp>
      <p:sp>
        <p:nvSpPr>
          <p:cNvPr id="4" name="Footer Placeholder 3">
            <a:extLst>
              <a:ext uri="{FF2B5EF4-FFF2-40B4-BE49-F238E27FC236}">
                <a16:creationId xmlns:a16="http://schemas.microsoft.com/office/drawing/2014/main" xmlns="" id="{E5F87895-0E9F-7F10-66D3-78B9255A2A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F4C5712-73B8-F972-615C-F207BCEBBEDB}"/>
              </a:ext>
            </a:extLst>
          </p:cNvPr>
          <p:cNvSpPr>
            <a:spLocks noGrp="1"/>
          </p:cNvSpPr>
          <p:nvPr>
            <p:ph type="sldNum" sz="quarter" idx="12"/>
          </p:nvPr>
        </p:nvSpPr>
        <p:spPr/>
        <p:txBody>
          <a:bodyPr/>
          <a:lstStyle/>
          <a:p>
            <a:fld id="{8495D321-AC27-410F-A485-9EA10D63706D}" type="slidenum">
              <a:rPr lang="en-US" smtClean="0"/>
              <a:t>‹#›</a:t>
            </a:fld>
            <a:endParaRPr lang="en-US"/>
          </a:p>
        </p:txBody>
      </p:sp>
    </p:spTree>
    <p:extLst>
      <p:ext uri="{BB962C8B-B14F-4D97-AF65-F5344CB8AC3E}">
        <p14:creationId xmlns:p14="http://schemas.microsoft.com/office/powerpoint/2010/main" val="2850703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EA94344-FD3A-EBA1-0105-11A1A1DB5826}"/>
              </a:ext>
            </a:extLst>
          </p:cNvPr>
          <p:cNvSpPr>
            <a:spLocks noGrp="1"/>
          </p:cNvSpPr>
          <p:nvPr>
            <p:ph type="dt" sz="half" idx="10"/>
          </p:nvPr>
        </p:nvSpPr>
        <p:spPr/>
        <p:txBody>
          <a:bodyPr/>
          <a:lstStyle/>
          <a:p>
            <a:fld id="{E214B2B5-B1FF-4A27-8EAA-7D760AF82ECA}" type="datetimeFigureOut">
              <a:rPr lang="en-US" smtClean="0"/>
              <a:t>5/31/2023</a:t>
            </a:fld>
            <a:endParaRPr lang="en-US"/>
          </a:p>
        </p:txBody>
      </p:sp>
      <p:sp>
        <p:nvSpPr>
          <p:cNvPr id="3" name="Footer Placeholder 2">
            <a:extLst>
              <a:ext uri="{FF2B5EF4-FFF2-40B4-BE49-F238E27FC236}">
                <a16:creationId xmlns:a16="http://schemas.microsoft.com/office/drawing/2014/main" xmlns="" id="{BCE2062F-0D2E-90C1-F5DA-18EFDD0E85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F858FC0-D0FB-C623-C97D-FB5E158670FA}"/>
              </a:ext>
            </a:extLst>
          </p:cNvPr>
          <p:cNvSpPr>
            <a:spLocks noGrp="1"/>
          </p:cNvSpPr>
          <p:nvPr>
            <p:ph type="sldNum" sz="quarter" idx="12"/>
          </p:nvPr>
        </p:nvSpPr>
        <p:spPr/>
        <p:txBody>
          <a:bodyPr/>
          <a:lstStyle/>
          <a:p>
            <a:fld id="{8495D321-AC27-410F-A485-9EA10D63706D}" type="slidenum">
              <a:rPr lang="en-US" smtClean="0"/>
              <a:t>‹#›</a:t>
            </a:fld>
            <a:endParaRPr lang="en-US"/>
          </a:p>
        </p:txBody>
      </p:sp>
    </p:spTree>
    <p:extLst>
      <p:ext uri="{BB962C8B-B14F-4D97-AF65-F5344CB8AC3E}">
        <p14:creationId xmlns:p14="http://schemas.microsoft.com/office/powerpoint/2010/main" val="2787401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854E6C-A334-4CA6-A989-A51091BFD0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9B783D3-94BA-3175-3027-2195A8679D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D8B70E8-1B88-5F53-46BA-A43BCBB916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667E0E7-21DD-100D-FE31-BBCDF0BF3018}"/>
              </a:ext>
            </a:extLst>
          </p:cNvPr>
          <p:cNvSpPr>
            <a:spLocks noGrp="1"/>
          </p:cNvSpPr>
          <p:nvPr>
            <p:ph type="dt" sz="half" idx="10"/>
          </p:nvPr>
        </p:nvSpPr>
        <p:spPr/>
        <p:txBody>
          <a:bodyPr/>
          <a:lstStyle/>
          <a:p>
            <a:fld id="{E214B2B5-B1FF-4A27-8EAA-7D760AF82ECA}" type="datetimeFigureOut">
              <a:rPr lang="en-US" smtClean="0"/>
              <a:t>5/31/2023</a:t>
            </a:fld>
            <a:endParaRPr lang="en-US"/>
          </a:p>
        </p:txBody>
      </p:sp>
      <p:sp>
        <p:nvSpPr>
          <p:cNvPr id="6" name="Footer Placeholder 5">
            <a:extLst>
              <a:ext uri="{FF2B5EF4-FFF2-40B4-BE49-F238E27FC236}">
                <a16:creationId xmlns:a16="http://schemas.microsoft.com/office/drawing/2014/main" xmlns="" id="{D848EC8A-918A-4884-EA4F-A4B5D23FD0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74B63B1-1E6B-D720-9F9F-807AB4532286}"/>
              </a:ext>
            </a:extLst>
          </p:cNvPr>
          <p:cNvSpPr>
            <a:spLocks noGrp="1"/>
          </p:cNvSpPr>
          <p:nvPr>
            <p:ph type="sldNum" sz="quarter" idx="12"/>
          </p:nvPr>
        </p:nvSpPr>
        <p:spPr/>
        <p:txBody>
          <a:bodyPr/>
          <a:lstStyle/>
          <a:p>
            <a:fld id="{8495D321-AC27-410F-A485-9EA10D63706D}" type="slidenum">
              <a:rPr lang="en-US" smtClean="0"/>
              <a:t>‹#›</a:t>
            </a:fld>
            <a:endParaRPr lang="en-US"/>
          </a:p>
        </p:txBody>
      </p:sp>
    </p:spTree>
    <p:extLst>
      <p:ext uri="{BB962C8B-B14F-4D97-AF65-F5344CB8AC3E}">
        <p14:creationId xmlns:p14="http://schemas.microsoft.com/office/powerpoint/2010/main" val="1411050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F7A9E8-EE63-3FA9-6180-554F39AEDD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4F72A5F-0BAE-130E-7289-E8BB5A3B52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7C8EC74-B57B-4F22-C667-B0C9F5D0AD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753B5CF-0325-DDD6-9A3D-F3BEF2B9FE4B}"/>
              </a:ext>
            </a:extLst>
          </p:cNvPr>
          <p:cNvSpPr>
            <a:spLocks noGrp="1"/>
          </p:cNvSpPr>
          <p:nvPr>
            <p:ph type="dt" sz="half" idx="10"/>
          </p:nvPr>
        </p:nvSpPr>
        <p:spPr/>
        <p:txBody>
          <a:bodyPr/>
          <a:lstStyle/>
          <a:p>
            <a:fld id="{E214B2B5-B1FF-4A27-8EAA-7D760AF82ECA}" type="datetimeFigureOut">
              <a:rPr lang="en-US" smtClean="0"/>
              <a:t>5/31/2023</a:t>
            </a:fld>
            <a:endParaRPr lang="en-US"/>
          </a:p>
        </p:txBody>
      </p:sp>
      <p:sp>
        <p:nvSpPr>
          <p:cNvPr id="6" name="Footer Placeholder 5">
            <a:extLst>
              <a:ext uri="{FF2B5EF4-FFF2-40B4-BE49-F238E27FC236}">
                <a16:creationId xmlns:a16="http://schemas.microsoft.com/office/drawing/2014/main" xmlns="" id="{00F1204F-3FF5-732B-53E7-A36148BD35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1A3B02B-990D-0B7B-E1BF-4608CE96DEBD}"/>
              </a:ext>
            </a:extLst>
          </p:cNvPr>
          <p:cNvSpPr>
            <a:spLocks noGrp="1"/>
          </p:cNvSpPr>
          <p:nvPr>
            <p:ph type="sldNum" sz="quarter" idx="12"/>
          </p:nvPr>
        </p:nvSpPr>
        <p:spPr/>
        <p:txBody>
          <a:bodyPr/>
          <a:lstStyle/>
          <a:p>
            <a:fld id="{8495D321-AC27-410F-A485-9EA10D63706D}" type="slidenum">
              <a:rPr lang="en-US" smtClean="0"/>
              <a:t>‹#›</a:t>
            </a:fld>
            <a:endParaRPr lang="en-US"/>
          </a:p>
        </p:txBody>
      </p:sp>
    </p:spTree>
    <p:extLst>
      <p:ext uri="{BB962C8B-B14F-4D97-AF65-F5344CB8AC3E}">
        <p14:creationId xmlns:p14="http://schemas.microsoft.com/office/powerpoint/2010/main" val="1349001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1105BCD-AFE9-974F-F11A-EF73965225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9536D5E-FCE1-3DF5-E551-3C509DF0F6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3CFEADA-A7BE-B7F3-A04E-98D4BACED4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14B2B5-B1FF-4A27-8EAA-7D760AF82ECA}" type="datetimeFigureOut">
              <a:rPr lang="en-US" smtClean="0"/>
              <a:t>5/31/2023</a:t>
            </a:fld>
            <a:endParaRPr lang="en-US"/>
          </a:p>
        </p:txBody>
      </p:sp>
      <p:sp>
        <p:nvSpPr>
          <p:cNvPr id="5" name="Footer Placeholder 4">
            <a:extLst>
              <a:ext uri="{FF2B5EF4-FFF2-40B4-BE49-F238E27FC236}">
                <a16:creationId xmlns:a16="http://schemas.microsoft.com/office/drawing/2014/main" xmlns="" id="{FC87C8C2-EEDB-64F9-D028-B469F3E3C1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7F2FD9AC-756E-5634-EB76-18B92015BB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95D321-AC27-410F-A485-9EA10D63706D}" type="slidenum">
              <a:rPr lang="en-US" smtClean="0"/>
              <a:t>‹#›</a:t>
            </a:fld>
            <a:endParaRPr lang="en-US"/>
          </a:p>
        </p:txBody>
      </p:sp>
    </p:spTree>
    <p:extLst>
      <p:ext uri="{BB962C8B-B14F-4D97-AF65-F5344CB8AC3E}">
        <p14:creationId xmlns:p14="http://schemas.microsoft.com/office/powerpoint/2010/main" val="552086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C36056-52AA-EAEE-6E5A-B6AE7C74DFE2}"/>
              </a:ext>
            </a:extLst>
          </p:cNvPr>
          <p:cNvSpPr>
            <a:spLocks noGrp="1"/>
          </p:cNvSpPr>
          <p:nvPr>
            <p:ph type="ctrTitle"/>
          </p:nvPr>
        </p:nvSpPr>
        <p:spPr>
          <a:xfrm>
            <a:off x="213757" y="1041400"/>
            <a:ext cx="11020300" cy="2387600"/>
          </a:xfrm>
        </p:spPr>
        <p:txBody>
          <a:bodyPr>
            <a:normAutofit fontScale="90000"/>
          </a:bodyPr>
          <a:lstStyle/>
          <a:p>
            <a:r>
              <a:rPr lang="en-US" sz="4000" b="1" dirty="0"/>
              <a:t>International Council of Community Churches (ICCC)</a:t>
            </a:r>
            <a:br>
              <a:rPr lang="en-US" sz="4000" b="1" dirty="0"/>
            </a:br>
            <a:r>
              <a:rPr lang="en-US" sz="4000" b="1" dirty="0"/>
              <a:t>Presents</a:t>
            </a:r>
            <a:br>
              <a:rPr lang="en-US" sz="4000" b="1" dirty="0"/>
            </a:br>
            <a:r>
              <a:rPr lang="en-US" sz="4800" b="1" dirty="0"/>
              <a:t/>
            </a:r>
            <a:br>
              <a:rPr lang="en-US" sz="4800" b="1" dirty="0"/>
            </a:br>
            <a:r>
              <a:rPr lang="en-US" sz="4800" dirty="0"/>
              <a:t>How To Write A Winning Grant Proposal</a:t>
            </a:r>
          </a:p>
        </p:txBody>
      </p:sp>
      <p:sp>
        <p:nvSpPr>
          <p:cNvPr id="3" name="Subtitle 2">
            <a:extLst>
              <a:ext uri="{FF2B5EF4-FFF2-40B4-BE49-F238E27FC236}">
                <a16:creationId xmlns:a16="http://schemas.microsoft.com/office/drawing/2014/main" xmlns="" id="{2AD82167-A4E1-2813-4299-6653441A262F}"/>
              </a:ext>
            </a:extLst>
          </p:cNvPr>
          <p:cNvSpPr>
            <a:spLocks noGrp="1"/>
          </p:cNvSpPr>
          <p:nvPr>
            <p:ph type="subTitle" idx="1"/>
          </p:nvPr>
        </p:nvSpPr>
        <p:spPr/>
        <p:txBody>
          <a:bodyPr>
            <a:normAutofit lnSpcReduction="10000"/>
          </a:bodyPr>
          <a:lstStyle/>
          <a:p>
            <a:endParaRPr lang="en-US" dirty="0"/>
          </a:p>
          <a:p>
            <a:endParaRPr lang="en-US" b="1" dirty="0"/>
          </a:p>
          <a:p>
            <a:endParaRPr lang="en-US" b="1" dirty="0"/>
          </a:p>
          <a:p>
            <a:r>
              <a:rPr lang="en-US" b="1" dirty="0"/>
              <a:t>Facilitator – Linda Abington, Ph.D.</a:t>
            </a:r>
          </a:p>
        </p:txBody>
      </p:sp>
    </p:spTree>
    <p:extLst>
      <p:ext uri="{BB962C8B-B14F-4D97-AF65-F5344CB8AC3E}">
        <p14:creationId xmlns:p14="http://schemas.microsoft.com/office/powerpoint/2010/main" val="2517581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02B5A8C-87A8-D280-BFFE-ED59FCC52501}"/>
              </a:ext>
            </a:extLst>
          </p:cNvPr>
          <p:cNvSpPr txBox="1"/>
          <p:nvPr/>
        </p:nvSpPr>
        <p:spPr>
          <a:xfrm>
            <a:off x="143838" y="195209"/>
            <a:ext cx="10041276" cy="6555641"/>
          </a:xfrm>
          <a:prstGeom prst="rect">
            <a:avLst/>
          </a:prstGeom>
          <a:noFill/>
        </p:spPr>
        <p:txBody>
          <a:bodyPr wrap="square">
            <a:spAutoFit/>
          </a:bodyPr>
          <a:lstStyle/>
          <a:p>
            <a:r>
              <a:rPr lang="en-US" sz="1400" dirty="0"/>
              <a:t>LOI: Letter of Inquiry</a:t>
            </a:r>
          </a:p>
          <a:p>
            <a:r>
              <a:rPr lang="en-US" sz="1400" dirty="0"/>
              <a:t>A letter of inquiry is a brief yet concise presentation of the program or problem that you would like funded as well as your organization's qualifications and background. A letter of inquiry can often be the most important step in securing grant funds. According to the Foundation Center, many foundations prefer funding requests come first in the form of a LOI instead of a full proposal. Foundations typically use letters of inquiry to see if there is interest in the project before a full proposal is submitted.</a:t>
            </a:r>
          </a:p>
          <a:p>
            <a:endParaRPr lang="en-US" sz="1400" dirty="0"/>
          </a:p>
          <a:p>
            <a:r>
              <a:rPr lang="en-US" sz="1400" dirty="0"/>
              <a:t>LOI: Letter of Intent</a:t>
            </a:r>
          </a:p>
          <a:p>
            <a:r>
              <a:rPr lang="en-US" sz="1400" dirty="0"/>
              <a:t>A brief letter outlining your organization's intent to submit a full proposal for an upcoming published deadline. A letter of intent is used by grant makers, typically government agencies, to help them plan their review process. A letter of intent may or may not be binding in the process.</a:t>
            </a:r>
          </a:p>
          <a:p>
            <a:endParaRPr lang="en-US" sz="1400" dirty="0"/>
          </a:p>
          <a:p>
            <a:r>
              <a:rPr lang="en-US" sz="1400" dirty="0"/>
              <a:t>Matching Funds</a:t>
            </a:r>
          </a:p>
          <a:p>
            <a:r>
              <a:rPr lang="en-US" sz="1400" dirty="0"/>
              <a:t>In some cases, the organization receiving the grant needs to provide a certain amount of its own money, or collaborators' funds, toward the effort. Programs vary a lot in the amounts and types of matching funds required; many require no matching funds at all. But if a match is required, failure to provide it will likely result in the rejection of the application.</a:t>
            </a:r>
          </a:p>
          <a:p>
            <a:endParaRPr lang="en-US" sz="1400" dirty="0"/>
          </a:p>
          <a:p>
            <a:r>
              <a:rPr lang="en-US" sz="1400" dirty="0"/>
              <a:t>NOFA: Notice of Funding Availability</a:t>
            </a:r>
          </a:p>
          <a:p>
            <a:r>
              <a:rPr lang="en-US" sz="1400" dirty="0"/>
              <a:t>State and federal governments as well as private foundations and organizations issue a NOFA when funding becomes available for programs. Notices of Funding Availability are more common from the government since government spending often has to be approved at various times for use. Normally, a NOFA lists the application deadlines, eligibility requirements, and places where you can get more help in applying for program dollars.</a:t>
            </a:r>
          </a:p>
          <a:p>
            <a:endParaRPr lang="en-US" sz="1400" dirty="0"/>
          </a:p>
          <a:p>
            <a:r>
              <a:rPr lang="en-US" sz="1400" dirty="0"/>
              <a:t>PI: Principal Investigator</a:t>
            </a:r>
          </a:p>
          <a:p>
            <a:r>
              <a:rPr lang="en-US" sz="1400" dirty="0"/>
              <a:t>The individual(s) judged by the applicant organization to have the appropriate level of authority and responsibility to direct the project or program supported by the grant.</a:t>
            </a:r>
          </a:p>
          <a:p>
            <a:endParaRPr lang="en-US" sz="1400" dirty="0"/>
          </a:p>
          <a:p>
            <a:r>
              <a:rPr lang="en-US" sz="1400" dirty="0"/>
              <a:t>Proposal Budget</a:t>
            </a:r>
          </a:p>
          <a:p>
            <a:r>
              <a:rPr lang="en-US" sz="1400" dirty="0"/>
              <a:t>While a budget does not need to be defined, we do get a lot of questions about budgets, so we included it in this list. Make sure your budget provides all information required in the proposal guidelines.</a:t>
            </a:r>
          </a:p>
          <a:p>
            <a:endParaRPr lang="en-US" sz="1400" dirty="0"/>
          </a:p>
        </p:txBody>
      </p:sp>
    </p:spTree>
    <p:extLst>
      <p:ext uri="{BB962C8B-B14F-4D97-AF65-F5344CB8AC3E}">
        <p14:creationId xmlns:p14="http://schemas.microsoft.com/office/powerpoint/2010/main" val="3536522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925B081-83D3-8689-7C48-5246D84AD7EE}"/>
              </a:ext>
            </a:extLst>
          </p:cNvPr>
          <p:cNvSpPr txBox="1"/>
          <p:nvPr/>
        </p:nvSpPr>
        <p:spPr>
          <a:xfrm>
            <a:off x="534256" y="556538"/>
            <a:ext cx="9133726" cy="5047536"/>
          </a:xfrm>
          <a:prstGeom prst="rect">
            <a:avLst/>
          </a:prstGeom>
          <a:noFill/>
        </p:spPr>
        <p:txBody>
          <a:bodyPr wrap="square">
            <a:spAutoFit/>
          </a:bodyPr>
          <a:lstStyle/>
          <a:p>
            <a:r>
              <a:rPr lang="en-US" sz="1400" dirty="0"/>
              <a:t>Qualitative Evaluation</a:t>
            </a:r>
          </a:p>
          <a:p>
            <a:r>
              <a:rPr lang="en-US" sz="1400" dirty="0"/>
              <a:t>Qualitative evaluation focuses on exploring the experiences, perspectives and opinions of those involved. They can help us understand what an arts activity or process 'means' to participants. They can be illuminating about other subjective elements such as project delivery.</a:t>
            </a:r>
          </a:p>
          <a:p>
            <a:endParaRPr lang="en-US" sz="1400" dirty="0"/>
          </a:p>
          <a:p>
            <a:r>
              <a:rPr lang="en-US" sz="1400" dirty="0"/>
              <a:t>Quantitative Evaluation</a:t>
            </a:r>
          </a:p>
          <a:p>
            <a:r>
              <a:rPr lang="en-US" sz="1400" dirty="0"/>
              <a:t>Quantitative data used for evaluation purposes is any data that is in numerical form such as statistics, percentages, etc.</a:t>
            </a:r>
          </a:p>
          <a:p>
            <a:endParaRPr lang="en-US" sz="1400" dirty="0"/>
          </a:p>
          <a:p>
            <a:r>
              <a:rPr lang="en-US" sz="1400" dirty="0"/>
              <a:t>RFA: Request for Applications</a:t>
            </a:r>
          </a:p>
          <a:p>
            <a:r>
              <a:rPr lang="en-US" sz="1400" dirty="0"/>
              <a:t>An RFA is essentially the same as a RFP. Government agencies and other grant-making organizations sometimes release very specific causes. requests for applications, specifying what types of programs are eligible for funding.</a:t>
            </a:r>
          </a:p>
          <a:p>
            <a:endParaRPr lang="en-US" sz="1400" dirty="0"/>
          </a:p>
          <a:p>
            <a:endParaRPr lang="en-US" sz="1400" dirty="0"/>
          </a:p>
          <a:p>
            <a:r>
              <a:rPr lang="en-US" sz="1400" dirty="0"/>
              <a:t>RFP: Request for Proposal</a:t>
            </a:r>
          </a:p>
          <a:p>
            <a:r>
              <a:rPr lang="en-US" sz="1400" dirty="0"/>
              <a:t>The Nonprofit Good Practice Guide's Glossary defines an RFP as "An invitation from a funder to submit applications on a specified topic with specified purposes." According to the Foundation Center, a relatively small number of grant-making organizations use RFPs although they are becoming popular for promoting new programs.</a:t>
            </a:r>
          </a:p>
          <a:p>
            <a:endParaRPr lang="en-US" sz="1400" dirty="0"/>
          </a:p>
          <a:p>
            <a:endParaRPr lang="en-US" sz="1400" dirty="0"/>
          </a:p>
          <a:p>
            <a:r>
              <a:rPr lang="en-US" sz="1400" dirty="0"/>
              <a:t>Unsolicited Grants</a:t>
            </a:r>
          </a:p>
          <a:p>
            <a:r>
              <a:rPr lang="en-US" sz="1400" dirty="0"/>
              <a:t>Some foundations may choose to not accept any unsolicited grants, meaning they contact the entities they would like to submit applications for grant funding. If you are not invited, you can't apply. Foundations do this for several reasons including the desire to fund groups only in a certain area; the need for less paperwork; and the desire to fund </a:t>
            </a:r>
          </a:p>
        </p:txBody>
      </p:sp>
    </p:spTree>
    <p:extLst>
      <p:ext uri="{BB962C8B-B14F-4D97-AF65-F5344CB8AC3E}">
        <p14:creationId xmlns:p14="http://schemas.microsoft.com/office/powerpoint/2010/main" val="53297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3DD5EA3-B86D-7F1C-FA53-E9DCB1DA28DE}"/>
              </a:ext>
            </a:extLst>
          </p:cNvPr>
          <p:cNvSpPr txBox="1"/>
          <p:nvPr/>
        </p:nvSpPr>
        <p:spPr>
          <a:xfrm>
            <a:off x="1661844" y="506929"/>
            <a:ext cx="6097712" cy="4801314"/>
          </a:xfrm>
          <a:prstGeom prst="rect">
            <a:avLst/>
          </a:prstGeom>
          <a:noFill/>
        </p:spPr>
        <p:txBody>
          <a:bodyPr wrap="square">
            <a:spAutoFit/>
          </a:bodyPr>
          <a:lstStyle/>
          <a:p>
            <a:r>
              <a:rPr lang="en-US" dirty="0"/>
              <a:t>                   </a:t>
            </a:r>
            <a:r>
              <a:rPr lang="en-US" sz="1600" dirty="0"/>
              <a:t>Grant Writing Basics</a:t>
            </a:r>
          </a:p>
          <a:p>
            <a:endParaRPr lang="en-US" sz="1600" dirty="0"/>
          </a:p>
          <a:p>
            <a:r>
              <a:rPr lang="en-US" sz="1600" dirty="0"/>
              <a:t>1. Write a strong cover letter</a:t>
            </a:r>
          </a:p>
          <a:p>
            <a:endParaRPr lang="en-US" sz="1600" dirty="0"/>
          </a:p>
          <a:p>
            <a:r>
              <a:rPr lang="en-US" sz="1600" dirty="0"/>
              <a:t>2. Start with a short executive summary</a:t>
            </a:r>
          </a:p>
          <a:p>
            <a:endParaRPr lang="en-US" dirty="0"/>
          </a:p>
          <a:p>
            <a:r>
              <a:rPr lang="en-US" dirty="0"/>
              <a:t>3. Write a direct problem statement</a:t>
            </a:r>
          </a:p>
          <a:p>
            <a:endParaRPr lang="en-US" dirty="0"/>
          </a:p>
          <a:p>
            <a:r>
              <a:rPr lang="en-US" dirty="0"/>
              <a:t>4. State your goals and objectives</a:t>
            </a:r>
          </a:p>
          <a:p>
            <a:endParaRPr lang="en-US" dirty="0"/>
          </a:p>
          <a:p>
            <a:r>
              <a:rPr lang="en-US" dirty="0"/>
              <a:t>5. Project design: methods and strategies</a:t>
            </a:r>
          </a:p>
          <a:p>
            <a:endParaRPr lang="en-US" dirty="0"/>
          </a:p>
          <a:p>
            <a:r>
              <a:rPr lang="en-US" dirty="0"/>
              <a:t>6. The evaluation section: tracking success</a:t>
            </a:r>
          </a:p>
          <a:p>
            <a:endParaRPr lang="en-US" dirty="0"/>
          </a:p>
          <a:p>
            <a:r>
              <a:rPr lang="en-US" dirty="0"/>
              <a:t>7. Other funding sources and sustainability</a:t>
            </a:r>
          </a:p>
          <a:p>
            <a:endParaRPr lang="en-US" dirty="0"/>
          </a:p>
          <a:p>
            <a:r>
              <a:rPr lang="en-US" dirty="0"/>
              <a:t>8. Outline a project budget    </a:t>
            </a:r>
          </a:p>
        </p:txBody>
      </p:sp>
    </p:spTree>
    <p:extLst>
      <p:ext uri="{BB962C8B-B14F-4D97-AF65-F5344CB8AC3E}">
        <p14:creationId xmlns:p14="http://schemas.microsoft.com/office/powerpoint/2010/main" val="1254698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F11A4BB-950D-9E59-9F1E-7958564A7246}"/>
              </a:ext>
            </a:extLst>
          </p:cNvPr>
          <p:cNvSpPr txBox="1"/>
          <p:nvPr/>
        </p:nvSpPr>
        <p:spPr>
          <a:xfrm>
            <a:off x="750014" y="421458"/>
            <a:ext cx="8723596" cy="5509200"/>
          </a:xfrm>
          <a:prstGeom prst="rect">
            <a:avLst/>
          </a:prstGeom>
          <a:noFill/>
        </p:spPr>
        <p:txBody>
          <a:bodyPr wrap="square">
            <a:spAutoFit/>
          </a:bodyPr>
          <a:lstStyle/>
          <a:p>
            <a:r>
              <a:rPr lang="en-US" sz="1600" dirty="0"/>
              <a:t>                                                     Write a strong cover letter</a:t>
            </a:r>
          </a:p>
          <a:p>
            <a:endParaRPr lang="en-US" sz="1600" dirty="0"/>
          </a:p>
          <a:p>
            <a:endParaRPr lang="en-US" sz="1600" dirty="0"/>
          </a:p>
          <a:p>
            <a:r>
              <a:rPr lang="en-US" sz="1600" dirty="0"/>
              <a:t>Your cover letter is the perfect opportunity to capture the funder’s attention and get your foot in the door. Unlike the rest of your grant application, the letter can be less formal and address the reader more directly. The key objective of your cover letter is to compel the reader to get to your proposal. They’ve likely received tens or even hundreds of grant applications and your letter should separate you from the crowd as much as possible.</a:t>
            </a:r>
          </a:p>
          <a:p>
            <a:endParaRPr lang="en-US" sz="1600" dirty="0"/>
          </a:p>
          <a:p>
            <a:r>
              <a:rPr lang="en-US" sz="1600" dirty="0"/>
              <a:t>Keep it short; three to four paragraphs are enough. Get to the point quickly and state your intentions right away without too much fluff.  Convey your message in a less formal manner but stay focused on your arguments.</a:t>
            </a:r>
          </a:p>
          <a:p>
            <a:endParaRPr lang="en-US" sz="1600" dirty="0"/>
          </a:p>
          <a:p>
            <a:r>
              <a:rPr lang="en-US" sz="1600" dirty="0"/>
              <a:t>Say what you need. At the very beginning, mention how much money you need and what for. Don’ be afraid to be direct — you deserve this grant so make sure the reader knows it.	</a:t>
            </a:r>
          </a:p>
          <a:p>
            <a:r>
              <a:rPr lang="en-US" sz="1600" dirty="0"/>
              <a:t>Don’t mention your competition. No need to compare yourself with others. Just state your own desired outcome and try to make a good first impression without mentioning anyone else.</a:t>
            </a:r>
          </a:p>
          <a:p>
            <a:r>
              <a:rPr lang="en-US" sz="1600" dirty="0"/>
              <a:t>	</a:t>
            </a:r>
          </a:p>
          <a:p>
            <a:r>
              <a:rPr lang="en-US" sz="1600" dirty="0"/>
              <a:t>Make a connection. Show that you understand the funder and draw a straight line from their mission and funds to your proposed project.	</a:t>
            </a:r>
          </a:p>
          <a:p>
            <a:endParaRPr lang="en-US" sz="1600" dirty="0"/>
          </a:p>
          <a:p>
            <a:r>
              <a:rPr lang="en-US" sz="1600" dirty="0"/>
              <a:t>				</a:t>
            </a:r>
          </a:p>
        </p:txBody>
      </p:sp>
    </p:spTree>
    <p:extLst>
      <p:ext uri="{BB962C8B-B14F-4D97-AF65-F5344CB8AC3E}">
        <p14:creationId xmlns:p14="http://schemas.microsoft.com/office/powerpoint/2010/main" val="2000710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AC80D174-15E9-A0E8-BB17-C1203EDC43E4}"/>
              </a:ext>
            </a:extLst>
          </p:cNvPr>
          <p:cNvSpPr txBox="1"/>
          <p:nvPr/>
        </p:nvSpPr>
        <p:spPr>
          <a:xfrm>
            <a:off x="212034" y="-129209"/>
            <a:ext cx="11048442" cy="6986528"/>
          </a:xfrm>
          <a:prstGeom prst="rect">
            <a:avLst/>
          </a:prstGeom>
          <a:noFill/>
        </p:spPr>
        <p:txBody>
          <a:bodyPr wrap="square">
            <a:spAutoFit/>
          </a:bodyPr>
          <a:lstStyle/>
          <a:p>
            <a:endParaRPr lang="en-US" sz="1600" dirty="0"/>
          </a:p>
          <a:p>
            <a:r>
              <a:rPr lang="en-US" sz="1600" dirty="0"/>
              <a:t>June 25, 2015</a:t>
            </a:r>
          </a:p>
          <a:p>
            <a:endParaRPr lang="en-US" sz="1600" dirty="0"/>
          </a:p>
          <a:p>
            <a:r>
              <a:rPr lang="en-US" sz="1600" dirty="0"/>
              <a:t>Mr. U.S. Mint, Jr.</a:t>
            </a:r>
          </a:p>
          <a:p>
            <a:r>
              <a:rPr lang="en-US" sz="1600" dirty="0"/>
              <a:t>Executive Director</a:t>
            </a:r>
          </a:p>
          <a:p>
            <a:r>
              <a:rPr lang="en-US" sz="1600" dirty="0"/>
              <a:t>Fund It Now Corporation</a:t>
            </a:r>
          </a:p>
          <a:p>
            <a:r>
              <a:rPr lang="en-US" sz="1600" dirty="0"/>
              <a:t>7777 Lucky Request Drive</a:t>
            </a:r>
          </a:p>
          <a:p>
            <a:r>
              <a:rPr lang="en-US" sz="1600" dirty="0"/>
              <a:t>Anywhere, USA 77777-7777</a:t>
            </a:r>
          </a:p>
          <a:p>
            <a:endParaRPr lang="en-US" sz="1600" dirty="0"/>
          </a:p>
          <a:p>
            <a:r>
              <a:rPr lang="en-US" sz="1600" dirty="0"/>
              <a:t>Dear Mr. Mint:</a:t>
            </a:r>
          </a:p>
          <a:p>
            <a:r>
              <a:rPr lang="en-US" sz="1600" dirty="0"/>
              <a:t>As the executive director for Willow, Inc. in Buckeye, Arizona (Maricopa County), I am writing to the Fund It Now Corporation to seek $100,000 in grant funding support to seed the startup of a revolving micro-enterprise loan program for eligible entrepreneurial trainees who complete our 52-week training program. The Department of Commerce has projected that for every ten new small businesses starting up in Maricopa County. an additional $1 million in revenues will result— </a:t>
            </a:r>
            <a:r>
              <a:rPr lang="en-US" sz="1600" dirty="0" err="1"/>
              <a:t>benefitinq</a:t>
            </a:r>
            <a:r>
              <a:rPr lang="en-US" sz="1600" dirty="0"/>
              <a:t> local, county, and state economic development efforts.</a:t>
            </a:r>
          </a:p>
          <a:p>
            <a:r>
              <a:rPr lang="en-US" sz="1600" dirty="0"/>
              <a:t>Willow, Inc. is an Arizona nonprofit corporation and an IRS-recognized 501 (c)(3) nonprofit organization. Our organization was formed in July 2004 for the express purpose of providing entrepreneurial training.  The first group of ten trainees is nearing the finish of its 52-week training program, provided in partnership with the Small Business Administration. Willow. Inc. needs your support to establish revolving micro-enterprise loan funds. Each training program graduate will receive an unsecured amount of $5,000 at 3 percent interest.</a:t>
            </a:r>
          </a:p>
          <a:p>
            <a:r>
              <a:rPr lang="en-US" sz="1600" dirty="0"/>
              <a:t>To increase business sustainability, Willow, Inc. will be working one-on-one with each new business owner to provide ongoing counseling, additional training specific to the business's area, and mentoring with an established business owner in the area.</a:t>
            </a:r>
          </a:p>
          <a:p>
            <a:r>
              <a:rPr lang="en-US" sz="1600" dirty="0"/>
              <a:t>Loan recipients receiving the first batch of low-interest loans will start the repayment process. Beginning in month six of the two-year loan period, payments will begin coming back into the revolving micro-enterprise loan fund. Incoming loan payments will replenish the fund and enable it to be used for a new round of loans for the next training class — this will be a perpetual cycle. It is important to note that the fund balance will never be below $50,000. In order to generate additional money for the fund, $50,000 will be deposited into an interest-bearing money market checking account.</a:t>
            </a:r>
          </a:p>
          <a:p>
            <a:endParaRPr lang="en-US" sz="1600" dirty="0"/>
          </a:p>
        </p:txBody>
      </p:sp>
    </p:spTree>
    <p:extLst>
      <p:ext uri="{BB962C8B-B14F-4D97-AF65-F5344CB8AC3E}">
        <p14:creationId xmlns:p14="http://schemas.microsoft.com/office/powerpoint/2010/main" val="246282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1D87B8A-2957-58EC-0ADB-DE8E4AE4081A}"/>
              </a:ext>
            </a:extLst>
          </p:cNvPr>
          <p:cNvSpPr txBox="1"/>
          <p:nvPr/>
        </p:nvSpPr>
        <p:spPr>
          <a:xfrm>
            <a:off x="606287" y="847929"/>
            <a:ext cx="11231217" cy="4770537"/>
          </a:xfrm>
          <a:prstGeom prst="rect">
            <a:avLst/>
          </a:prstGeom>
          <a:noFill/>
        </p:spPr>
        <p:txBody>
          <a:bodyPr wrap="square">
            <a:spAutoFit/>
          </a:bodyPr>
          <a:lstStyle/>
          <a:p>
            <a:r>
              <a:rPr lang="en-US" sz="1600" dirty="0"/>
              <a:t>Our Board of Directors have been following your grantmaking trends and feel that your mission statement: "Enabling the underserved to effectively contribute to their communities" fits our own mission statement: "To empower economically powerless individuals to become self-supporting and taxpaying business owners. We truly believe that your financial investment in our revolving micro-enterprise loan fund can positively change the rates of unemployment, incidences of crime, business closures, and building abandonment in Western Maricopa county cities (Avondale, Buckeye, Glendale, Goodyear, Peoria, Sun City, Sun City West, Surprise, and Tonopah).</a:t>
            </a:r>
          </a:p>
          <a:p>
            <a:endParaRPr lang="en-US" sz="1600" dirty="0"/>
          </a:p>
          <a:p>
            <a:r>
              <a:rPr lang="en-US" sz="1600" dirty="0"/>
              <a:t>Our 52-week training program is modeled after the entrepreneurial curriculum developed by your father, Dr. U.S. Mint, Sr., Professor Emeritus at the Corning University School of Entrepreneurial Studies. We proudly share his belief in empowering low-income individuals by training them to start new businesses in their communities. Thank you in advance for reviewing our funding proposal. </a:t>
            </a:r>
          </a:p>
          <a:p>
            <a:r>
              <a:rPr lang="en-US" sz="1600" dirty="0"/>
              <a:t>Do not hesitate to call me if you have any </a:t>
            </a:r>
            <a:r>
              <a:rPr lang="en-US" sz="1600" dirty="0" err="1"/>
              <a:t>questions.On</a:t>
            </a:r>
            <a:r>
              <a:rPr lang="en-US" sz="1600" dirty="0"/>
              <a:t> behalf of the Willow, Inc. board of directors, I invite you to review our request and consider a partnership in an initiative that has the potential to make cities in Western Maricopa County a model of regional economic recovery for other Metropolitan Statistical Areas across the country.</a:t>
            </a:r>
          </a:p>
          <a:p>
            <a:endParaRPr lang="en-US" sz="1600" dirty="0"/>
          </a:p>
          <a:p>
            <a:r>
              <a:rPr lang="en-US" sz="1600" dirty="0"/>
              <a:t>Sincerely,</a:t>
            </a:r>
          </a:p>
          <a:p>
            <a:r>
              <a:rPr lang="en-US" sz="1600" dirty="0"/>
              <a:t> </a:t>
            </a:r>
          </a:p>
          <a:p>
            <a:r>
              <a:rPr lang="en-US" sz="1600" dirty="0"/>
              <a:t>Always A. Asking</a:t>
            </a:r>
          </a:p>
          <a:p>
            <a:r>
              <a:rPr lang="en-US" sz="1600" dirty="0"/>
              <a:t>Executive Director, Willow, Inc.</a:t>
            </a:r>
          </a:p>
          <a:p>
            <a:r>
              <a:rPr lang="en-US" sz="1600" dirty="0"/>
              <a:t>Enclosure</a:t>
            </a:r>
          </a:p>
        </p:txBody>
      </p:sp>
    </p:spTree>
    <p:extLst>
      <p:ext uri="{BB962C8B-B14F-4D97-AF65-F5344CB8AC3E}">
        <p14:creationId xmlns:p14="http://schemas.microsoft.com/office/powerpoint/2010/main" val="2122922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2B8C5DF-D47C-9895-C6F6-2CC5F755B5B1}"/>
              </a:ext>
            </a:extLst>
          </p:cNvPr>
          <p:cNvSpPr txBox="1"/>
          <p:nvPr/>
        </p:nvSpPr>
        <p:spPr>
          <a:xfrm>
            <a:off x="349321" y="412431"/>
            <a:ext cx="10363199" cy="5539978"/>
          </a:xfrm>
          <a:prstGeom prst="rect">
            <a:avLst/>
          </a:prstGeom>
          <a:noFill/>
        </p:spPr>
        <p:txBody>
          <a:bodyPr wrap="square">
            <a:spAutoFit/>
          </a:bodyPr>
          <a:lstStyle/>
          <a:p>
            <a:r>
              <a:rPr lang="en-US" dirty="0"/>
              <a:t>                                                            </a:t>
            </a:r>
            <a:r>
              <a:rPr lang="en-US" sz="1600" dirty="0"/>
              <a:t>Have an Executive Summary</a:t>
            </a:r>
          </a:p>
          <a:p>
            <a:endParaRPr lang="en-US" sz="1600" dirty="0"/>
          </a:p>
          <a:p>
            <a:r>
              <a:rPr lang="en-US" sz="1600" dirty="0"/>
              <a:t>Every winning grant should start with a brief executive summary.</a:t>
            </a:r>
          </a:p>
          <a:p>
            <a:endParaRPr lang="en-US" sz="1600" dirty="0"/>
          </a:p>
          <a:p>
            <a:r>
              <a:rPr lang="en-US" sz="1600" dirty="0"/>
              <a:t>Also known as a proposal summary, an executive summary is essentially a brief synopsis of the entire proposal. It introduces your business, market segment, proposal, project goals — essentially, your grant request.</a:t>
            </a:r>
          </a:p>
          <a:p>
            <a:endParaRPr lang="en-US" sz="1600" dirty="0"/>
          </a:p>
          <a:p>
            <a:r>
              <a:rPr lang="en-US" sz="1600" dirty="0"/>
              <a:t>It should have sufficient detail and specifics; get to the point quickly and be pragmatic and factual. some questions that a good grant writer will answer in their executive summary:</a:t>
            </a:r>
          </a:p>
          <a:p>
            <a:endParaRPr lang="en-US" sz="1600" dirty="0"/>
          </a:p>
          <a:p>
            <a:r>
              <a:rPr lang="en-US" sz="1600" dirty="0"/>
              <a:t>1. What is your mission and history? What do you do?</a:t>
            </a:r>
          </a:p>
          <a:p>
            <a:endParaRPr lang="en-US" sz="1600" dirty="0"/>
          </a:p>
          <a:p>
            <a:r>
              <a:rPr lang="en-US" sz="1600" dirty="0"/>
              <a:t>2. What is your project’s name and who is it supposed to help?</a:t>
            </a:r>
          </a:p>
          <a:p>
            <a:endParaRPr lang="en-US" sz="1600" dirty="0"/>
          </a:p>
          <a:p>
            <a:r>
              <a:rPr lang="en-US" sz="1600" dirty="0"/>
              <a:t>3. What problem are you solving and why should it matter?</a:t>
            </a:r>
          </a:p>
          <a:p>
            <a:endParaRPr lang="en-US" sz="1600" dirty="0"/>
          </a:p>
          <a:p>
            <a:r>
              <a:rPr lang="en-US" sz="1600" dirty="0"/>
              <a:t>4. What is your end goal and how will you measure whether you achieved it?</a:t>
            </a:r>
          </a:p>
          <a:p>
            <a:endParaRPr lang="en-US" sz="1600" dirty="0"/>
          </a:p>
          <a:p>
            <a:r>
              <a:rPr lang="en-US" sz="1600" dirty="0"/>
              <a:t>5. Why should you get the funds? What are your competencies?</a:t>
            </a:r>
          </a:p>
          <a:p>
            <a:endParaRPr lang="en-US" sz="1600" dirty="0"/>
          </a:p>
          <a:p>
            <a:r>
              <a:rPr lang="en-US" sz="1600" dirty="0"/>
              <a:t>6. How much money do you need and how do you plan to finance the project in the future? Do you have other funding sources?</a:t>
            </a:r>
          </a:p>
        </p:txBody>
      </p:sp>
    </p:spTree>
    <p:extLst>
      <p:ext uri="{BB962C8B-B14F-4D97-AF65-F5344CB8AC3E}">
        <p14:creationId xmlns:p14="http://schemas.microsoft.com/office/powerpoint/2010/main" val="1554301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390D147-1F54-74E2-D02F-545BCDE29769}"/>
              </a:ext>
            </a:extLst>
          </p:cNvPr>
          <p:cNvSpPr txBox="1"/>
          <p:nvPr/>
        </p:nvSpPr>
        <p:spPr>
          <a:xfrm>
            <a:off x="241852" y="337932"/>
            <a:ext cx="11410121" cy="6740307"/>
          </a:xfrm>
          <a:prstGeom prst="rect">
            <a:avLst/>
          </a:prstGeom>
          <a:noFill/>
        </p:spPr>
        <p:txBody>
          <a:bodyPr wrap="square">
            <a:spAutoFit/>
          </a:bodyPr>
          <a:lstStyle/>
          <a:p>
            <a:r>
              <a:rPr lang="en-US" sz="1600" dirty="0"/>
              <a:t>The executive summary will be read by every reviewer and by funding agency staff members. Moreover, this is the first piece of the grant application reviewers will read, and it will set the tone for the rest of the application.</a:t>
            </a:r>
          </a:p>
          <a:p>
            <a:endParaRPr lang="en-US" sz="1600" dirty="0"/>
          </a:p>
          <a:p>
            <a:r>
              <a:rPr lang="en-US" sz="1600" dirty="0"/>
              <a:t>The executive summary should follow the logical flow of the main points in your proposal and outline the logic of the expanded work. With this in mind, the executive summary is an annotation of the proposal and is not a suitable avenue for critical analysis or sweeping allegations.</a:t>
            </a:r>
          </a:p>
          <a:p>
            <a:endParaRPr lang="en-US" sz="1600" dirty="0"/>
          </a:p>
          <a:p>
            <a:r>
              <a:rPr lang="en-US" sz="1600" dirty="0"/>
              <a:t>You should be clear and coherent throughout the brief abstract and explain the essentials of the project correctly and succinctly.</a:t>
            </a:r>
          </a:p>
          <a:p>
            <a:endParaRPr lang="en-US" sz="1600" dirty="0"/>
          </a:p>
          <a:p>
            <a:r>
              <a:rPr lang="en-US" sz="1600" dirty="0"/>
              <a:t>Grant reviewers read hundreds of grant applications per week. To float to the top of the pile, your executive summary should make the reader instantly energized about reading the rest of your application.</a:t>
            </a:r>
          </a:p>
          <a:p>
            <a:r>
              <a:rPr lang="en-US" sz="1600" dirty="0"/>
              <a:t>You should immediately communicate the urgent need and convince the reviewer your proposed project is critical to the very nature of the funder's mission statement.</a:t>
            </a:r>
          </a:p>
          <a:p>
            <a:r>
              <a:rPr lang="en-US" sz="1600" dirty="0"/>
              <a:t>Picture this. A grant reviewer sits at their desk, blurry-eyed, on their 4th cup of coffee. They pick up the 73rd application of the week—your application—and begin to read.</a:t>
            </a:r>
          </a:p>
          <a:p>
            <a:endParaRPr lang="en-US" sz="1600" dirty="0"/>
          </a:p>
          <a:p>
            <a:r>
              <a:rPr lang="en-US" sz="1600" dirty="0"/>
              <a:t>First, they notice a direct and awe-inspiring title that makes them sit up straighter in their chair.</a:t>
            </a:r>
          </a:p>
          <a:p>
            <a:endParaRPr lang="en-US" sz="1600" dirty="0"/>
          </a:p>
          <a:p>
            <a:r>
              <a:rPr lang="en-US" sz="1600" dirty="0"/>
              <a:t>Next, as they begin to read through the executive summary, they put down their coffee and begin to read faster and faster—holding the application tighter in their hands.</a:t>
            </a:r>
          </a:p>
          <a:p>
            <a:endParaRPr lang="en-US" sz="1600" dirty="0"/>
          </a:p>
          <a:p>
            <a:r>
              <a:rPr lang="en-US" sz="1600" dirty="0"/>
              <a:t>As they reach the final sentence of the executive summary, the reviewer stands up and runs screaming down the hall, "BOSS, YOU NEED TO READ THIS!"—leaving everyone in the office curious about your project.</a:t>
            </a:r>
          </a:p>
          <a:p>
            <a:endParaRPr lang="en-US" sz="1600" dirty="0"/>
          </a:p>
          <a:p>
            <a:r>
              <a:rPr lang="en-US" sz="1600" dirty="0"/>
              <a:t>This is your goal. Your proposal summary must be so breathtakingly amazing that the reviewer remembers you out of 2,000 other applicants and risks screaming through the office to get to their boss' desk.</a:t>
            </a:r>
          </a:p>
          <a:p>
            <a:endParaRPr lang="en-US" sz="1600" dirty="0"/>
          </a:p>
        </p:txBody>
      </p:sp>
    </p:spTree>
    <p:extLst>
      <p:ext uri="{BB962C8B-B14F-4D97-AF65-F5344CB8AC3E}">
        <p14:creationId xmlns:p14="http://schemas.microsoft.com/office/powerpoint/2010/main" val="2687732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FC57FD4-B249-E226-F4E9-EE32324D8DD2}"/>
              </a:ext>
            </a:extLst>
          </p:cNvPr>
          <p:cNvSpPr txBox="1"/>
          <p:nvPr/>
        </p:nvSpPr>
        <p:spPr>
          <a:xfrm>
            <a:off x="974035" y="402202"/>
            <a:ext cx="8071402" cy="5755422"/>
          </a:xfrm>
          <a:prstGeom prst="rect">
            <a:avLst/>
          </a:prstGeom>
          <a:noFill/>
        </p:spPr>
        <p:txBody>
          <a:bodyPr wrap="square">
            <a:spAutoFit/>
          </a:bodyPr>
          <a:lstStyle/>
          <a:p>
            <a:r>
              <a:rPr lang="en-US" sz="1600" dirty="0"/>
              <a:t>The executive summary should outline your grant application—the executive summary should mirror the headings and outline of your proposal in a way that sets the reader up for the main points of the proposal and focuses on the solutions you bring to the table.</a:t>
            </a:r>
          </a:p>
          <a:p>
            <a:endParaRPr lang="en-US" sz="1600" dirty="0"/>
          </a:p>
          <a:p>
            <a:r>
              <a:rPr lang="en-US" sz="1600" dirty="0"/>
              <a:t>Save yourself the time spent redrafting and leave yourself plenty of time in the end to write your executive summary.</a:t>
            </a:r>
          </a:p>
          <a:p>
            <a:endParaRPr lang="en-US" sz="1600" dirty="0"/>
          </a:p>
          <a:p>
            <a:r>
              <a:rPr lang="en-US" sz="1600" dirty="0"/>
              <a:t>There are four main areas of your executive summary to consider:</a:t>
            </a:r>
          </a:p>
          <a:p>
            <a:endParaRPr lang="en-US" sz="1600" dirty="0"/>
          </a:p>
          <a:p>
            <a:r>
              <a:rPr lang="en-US" sz="1600" b="1" dirty="0"/>
              <a:t>Project Purpose and Statement of Need</a:t>
            </a:r>
          </a:p>
          <a:p>
            <a:r>
              <a:rPr lang="en-US" sz="1600" dirty="0"/>
              <a:t>This section should convince readers of the urgent need for your project in 2-4 sentences (or ~20-25% of total word count).</a:t>
            </a:r>
          </a:p>
          <a:p>
            <a:r>
              <a:rPr lang="en-US" sz="1600" dirty="0"/>
              <a:t>It should clearly define the problem and contain facts or statistics about its magnitude, followed by a statement about why the project is necessary (e.g., what knowledge gap it fills).</a:t>
            </a:r>
          </a:p>
          <a:p>
            <a:r>
              <a:rPr lang="en-US" sz="1600" dirty="0"/>
              <a:t>Finally, this section should conclude with a single sentence clearly stating the purpose of the project. Much of this information can be found in the background and purpose sections of a well-constructed grant application.</a:t>
            </a:r>
          </a:p>
          <a:p>
            <a:endParaRPr lang="en-US" sz="1600" dirty="0"/>
          </a:p>
          <a:p>
            <a:r>
              <a:rPr lang="en-US" sz="1600" dirty="0"/>
              <a:t>Organizational Background</a:t>
            </a:r>
          </a:p>
          <a:p>
            <a:r>
              <a:rPr lang="en-US" sz="1600" dirty="0"/>
              <a:t>This section should clearly tell readers about your organization and how/where your project will be conducted in 1-2 sentences (or ~10-15% of total word count).</a:t>
            </a:r>
          </a:p>
          <a:p>
            <a:r>
              <a:rPr lang="en-US" sz="1600" dirty="0"/>
              <a:t>It should include a high-level description of your organization, relevant project personnel, and demonstrated history of organizational fiscal and project management success.</a:t>
            </a:r>
          </a:p>
        </p:txBody>
      </p:sp>
    </p:spTree>
    <p:extLst>
      <p:ext uri="{BB962C8B-B14F-4D97-AF65-F5344CB8AC3E}">
        <p14:creationId xmlns:p14="http://schemas.microsoft.com/office/powerpoint/2010/main" val="1798367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943EC91-5098-5373-FA5E-2C6FB17FE002}"/>
              </a:ext>
            </a:extLst>
          </p:cNvPr>
          <p:cNvSpPr txBox="1"/>
          <p:nvPr/>
        </p:nvSpPr>
        <p:spPr>
          <a:xfrm>
            <a:off x="606287" y="228600"/>
            <a:ext cx="11270974" cy="5509200"/>
          </a:xfrm>
          <a:prstGeom prst="rect">
            <a:avLst/>
          </a:prstGeom>
          <a:noFill/>
        </p:spPr>
        <p:txBody>
          <a:bodyPr wrap="square">
            <a:spAutoFit/>
          </a:bodyPr>
          <a:lstStyle/>
          <a:p>
            <a:r>
              <a:rPr lang="en-US" sz="1600" dirty="0"/>
              <a:t> 			</a:t>
            </a:r>
            <a:r>
              <a:rPr lang="en-US" sz="1600" b="1" dirty="0"/>
              <a:t>Goals and Measurable Objectives</a:t>
            </a:r>
          </a:p>
          <a:p>
            <a:r>
              <a:rPr lang="en-US" sz="1600" dirty="0"/>
              <a:t>This section should clearly tell readers about your project design, time period, and measurable objectives in 2-3 sentences (or ~10-15% of total word count).</a:t>
            </a:r>
          </a:p>
          <a:p>
            <a:r>
              <a:rPr lang="en-US" sz="1600" dirty="0"/>
              <a:t>Include a sentence on how your project will meet the urgent need.</a:t>
            </a:r>
          </a:p>
          <a:p>
            <a:r>
              <a:rPr lang="en-US" sz="1600" dirty="0"/>
              <a:t>Explain how your business came up with the proposed course of action, how you will evaluate, measure, and report project outcomes, and any sustainability measures that you have put in place.</a:t>
            </a:r>
          </a:p>
          <a:p>
            <a:r>
              <a:rPr lang="en-US" sz="1600" dirty="0"/>
              <a:t>Most of this information can be found in the methods sections of a well-constructed grant application.</a:t>
            </a:r>
          </a:p>
          <a:p>
            <a:endParaRPr lang="en-US" sz="1600" dirty="0"/>
          </a:p>
          <a:p>
            <a:r>
              <a:rPr lang="en-US" sz="1600" dirty="0"/>
              <a:t>				</a:t>
            </a:r>
            <a:r>
              <a:rPr lang="en-US" sz="1600" b="1" dirty="0"/>
              <a:t>Budget</a:t>
            </a:r>
          </a:p>
          <a:p>
            <a:r>
              <a:rPr lang="en-US" sz="1600" dirty="0"/>
              <a:t>This section should provide details of the project budget in 1-2 sentences (or ~10-15% of the total word count).</a:t>
            </a:r>
          </a:p>
          <a:p>
            <a:r>
              <a:rPr lang="en-US" sz="1600" dirty="0"/>
              <a:t>The first sentence should state the projected cost of the project. Make sure the cost given is reflected down to the penny in the budget section of your grant proposal. Then, briefly outline how the budget was created to add a measure of legitimacy.</a:t>
            </a:r>
          </a:p>
          <a:p>
            <a:r>
              <a:rPr lang="en-US" sz="1600" dirty="0"/>
              <a:t>Full justification for all expenses including a table of services (or service catalog) and product offered can be used to clearly and accurately specify the services. Remember that the project budget section is the true meat of your grant proposal.</a:t>
            </a:r>
          </a:p>
          <a:p>
            <a:r>
              <a:rPr lang="en-US" sz="1600" dirty="0"/>
              <a:t>Overcharging or having a high quote can lose you the grant and even be seen as profiteering.</a:t>
            </a:r>
          </a:p>
          <a:p>
            <a:r>
              <a:rPr lang="en-US" sz="1600" dirty="0"/>
              <a:t>Underquoting might win you the business but you may not be able to deliver on your proposal which could adversely impact your standing with the grantee. 	</a:t>
            </a:r>
          </a:p>
          <a:p>
            <a:r>
              <a:rPr lang="en-US" sz="1600" dirty="0"/>
              <a:t>Pay attention to detail. Travel costs, supplies, advertising, personnel should be included.  A lot of grant writers will leave out indirect costs like insurance, utilities, trash pickup, etc. These can stack up, so be careful not to forget them!</a:t>
            </a:r>
          </a:p>
          <a:p>
            <a:r>
              <a:rPr lang="en-US" sz="1600" dirty="0"/>
              <a:t>	</a:t>
            </a:r>
          </a:p>
          <a:p>
            <a:endParaRPr lang="en-US" sz="1600" dirty="0"/>
          </a:p>
          <a:p>
            <a:r>
              <a:rPr lang="en-US" sz="1600" dirty="0"/>
              <a:t>			</a:t>
            </a:r>
          </a:p>
        </p:txBody>
      </p:sp>
    </p:spTree>
    <p:extLst>
      <p:ext uri="{BB962C8B-B14F-4D97-AF65-F5344CB8AC3E}">
        <p14:creationId xmlns:p14="http://schemas.microsoft.com/office/powerpoint/2010/main" val="1677994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3CD235-3967-9100-8019-87E69034AB7F}"/>
              </a:ext>
            </a:extLst>
          </p:cNvPr>
          <p:cNvSpPr>
            <a:spLocks noGrp="1"/>
          </p:cNvSpPr>
          <p:nvPr>
            <p:ph type="title"/>
          </p:nvPr>
        </p:nvSpPr>
        <p:spPr>
          <a:xfrm>
            <a:off x="1845067" y="262383"/>
            <a:ext cx="10515600" cy="1325563"/>
          </a:xfrm>
        </p:spPr>
        <p:txBody>
          <a:bodyPr/>
          <a:lstStyle/>
          <a:p>
            <a:r>
              <a:rPr lang="en-US" dirty="0"/>
              <a:t>                   Welcome</a:t>
            </a:r>
          </a:p>
        </p:txBody>
      </p:sp>
      <p:sp>
        <p:nvSpPr>
          <p:cNvPr id="3" name="Content Placeholder 2">
            <a:extLst>
              <a:ext uri="{FF2B5EF4-FFF2-40B4-BE49-F238E27FC236}">
                <a16:creationId xmlns:a16="http://schemas.microsoft.com/office/drawing/2014/main" xmlns="" id="{62CFBA07-EB9D-F5F4-95A7-8AA673DC86EF}"/>
              </a:ext>
            </a:extLst>
          </p:cNvPr>
          <p:cNvSpPr>
            <a:spLocks noGrp="1"/>
          </p:cNvSpPr>
          <p:nvPr>
            <p:ph idx="1"/>
          </p:nvPr>
        </p:nvSpPr>
        <p:spPr>
          <a:xfrm>
            <a:off x="452063" y="1387399"/>
            <a:ext cx="10328953" cy="4803514"/>
          </a:xfrm>
        </p:spPr>
        <p:txBody>
          <a:bodyPr>
            <a:normAutofit/>
          </a:bodyPr>
          <a:lstStyle/>
          <a:p>
            <a:pPr marL="0" indent="0">
              <a:buNone/>
            </a:pPr>
            <a:r>
              <a:rPr lang="en-US" sz="1600" dirty="0"/>
              <a:t>Welcome to the grant writing workshops sponsored by the International Council of Community Churches (ICCC).  The workshops will take place on each Saturday in May 2023 for 90 minutes, from 12:00pm – 1:30Pm EST.  Each participating organization may be at a different point in its grant writing process, so we have offered information that may be conducive to assisting each church/organization in its journey although all are welcome to attend each workshop.  May 6</a:t>
            </a:r>
            <a:r>
              <a:rPr lang="en-US" sz="1600" baseline="30000" dirty="0"/>
              <a:t>th</a:t>
            </a:r>
            <a:r>
              <a:rPr lang="en-US" sz="1600" dirty="0"/>
              <a:t> will offer a grant writing checklist, May 13</a:t>
            </a:r>
            <a:r>
              <a:rPr lang="en-US" sz="1600" baseline="30000" dirty="0"/>
              <a:t>th</a:t>
            </a:r>
            <a:r>
              <a:rPr lang="en-US" sz="1600" dirty="0"/>
              <a:t> will review form 1023 (501c3 application), May 20</a:t>
            </a:r>
            <a:r>
              <a:rPr lang="en-US" sz="1600" baseline="30000" dirty="0"/>
              <a:t>th</a:t>
            </a:r>
            <a:r>
              <a:rPr lang="en-US" sz="1600" dirty="0"/>
              <a:t> will review a funded grant application, and May 20</a:t>
            </a:r>
            <a:r>
              <a:rPr lang="en-US" sz="1600" baseline="30000" dirty="0"/>
              <a:t>th</a:t>
            </a:r>
            <a:r>
              <a:rPr lang="en-US" sz="1600" dirty="0"/>
              <a:t> will focus on grant management.  </a:t>
            </a:r>
          </a:p>
          <a:p>
            <a:pPr marL="0" indent="0">
              <a:buNone/>
            </a:pPr>
            <a:r>
              <a:rPr lang="en-US" sz="1600" dirty="0"/>
              <a:t>It is our hope that workshop participants will acquire additional skills in order to acquire funds to provide much-needed services in their communities. Historically, we know that churches and nonprofit organizations have provided essential human rights and human services that the government is unable to provide.</a:t>
            </a:r>
          </a:p>
          <a:p>
            <a:pPr marL="0" indent="0">
              <a:buNone/>
            </a:pPr>
            <a:r>
              <a:rPr lang="en-US" sz="1600" dirty="0"/>
              <a:t>May God continue to bless you in your loving, giving, and supportive journeys.</a:t>
            </a:r>
          </a:p>
          <a:p>
            <a:pPr marL="0" indent="0">
              <a:buNone/>
            </a:pPr>
            <a:endParaRPr lang="en-US" sz="1600" dirty="0"/>
          </a:p>
          <a:p>
            <a:pPr marL="0" indent="0">
              <a:buNone/>
            </a:pPr>
            <a:r>
              <a:rPr lang="en-US" sz="1600" dirty="0"/>
              <a:t>Linda Abington, Ph.D.</a:t>
            </a:r>
          </a:p>
          <a:p>
            <a:pPr marL="0" indent="0">
              <a:buNone/>
            </a:pPr>
            <a:r>
              <a:rPr lang="en-US" sz="1600" dirty="0"/>
              <a:t>Facilitator</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3668272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A20A1E9-FDF0-AD66-7A72-84E7D96B2BFD}"/>
              </a:ext>
            </a:extLst>
          </p:cNvPr>
          <p:cNvSpPr txBox="1"/>
          <p:nvPr/>
        </p:nvSpPr>
        <p:spPr>
          <a:xfrm>
            <a:off x="82193" y="843677"/>
            <a:ext cx="11139086" cy="5170646"/>
          </a:xfrm>
          <a:prstGeom prst="rect">
            <a:avLst/>
          </a:prstGeom>
          <a:noFill/>
        </p:spPr>
        <p:txBody>
          <a:bodyPr wrap="square">
            <a:spAutoFit/>
          </a:bodyPr>
          <a:lstStyle/>
          <a:p>
            <a:r>
              <a:rPr lang="en-US" dirty="0"/>
              <a:t>                                                    </a:t>
            </a:r>
            <a:r>
              <a:rPr lang="en-US" sz="1600" b="1" dirty="0"/>
              <a:t>Sample Budget and Justification (Match required)</a:t>
            </a:r>
          </a:p>
          <a:p>
            <a:r>
              <a:rPr lang="en-US" sz="1600" dirty="0"/>
              <a:t>	</a:t>
            </a:r>
          </a:p>
          <a:p>
            <a:r>
              <a:rPr lang="en-US" sz="1600" dirty="0"/>
              <a:t>THIS IS AN ILLUSTRATION OF A SAMPLE DETAILED BUDGET AND NARRATIVE. WITH GUIDANCE FOR COMPLETING SF 424A: SECTION B FOR THE BUDGET PERIOD.</a:t>
            </a:r>
          </a:p>
          <a:p>
            <a:r>
              <a:rPr lang="en-US" sz="1600" dirty="0"/>
              <a:t> </a:t>
            </a:r>
          </a:p>
          <a:p>
            <a:r>
              <a:rPr lang="en-US" sz="1600" dirty="0"/>
              <a:t>A</a:t>
            </a:r>
            <a:r>
              <a:rPr lang="en-US" dirty="0"/>
              <a:t>. </a:t>
            </a:r>
            <a:r>
              <a:rPr lang="en-US" sz="1600" dirty="0"/>
              <a:t>Personnel:  Provide employee(s) (including names for each identified position) of the applicant/recipient organization, including in-kind costs for those positions whose work is tied to the grant project. </a:t>
            </a:r>
          </a:p>
          <a:p>
            <a:endParaRPr lang="en-US" sz="1600" dirty="0"/>
          </a:p>
          <a:p>
            <a:r>
              <a:rPr lang="en-US" sz="1600" dirty="0"/>
              <a:t>FEDERAL REQUEST</a:t>
            </a:r>
          </a:p>
          <a:p>
            <a:endParaRPr lang="en-US" dirty="0"/>
          </a:p>
          <a:p>
            <a:r>
              <a:rPr lang="en-US" sz="1600" dirty="0"/>
              <a:t>Position			Name		Annual Salary/Rate		Level of Effort	Cost</a:t>
            </a:r>
          </a:p>
          <a:p>
            <a:r>
              <a:rPr lang="en-US" sz="1600" dirty="0"/>
              <a:t>(1) Project Director		John Doe		$64,890			10%		$6,489</a:t>
            </a:r>
          </a:p>
          <a:p>
            <a:r>
              <a:rPr lang="en-US" sz="1600" dirty="0"/>
              <a:t>(2) Grant Coordinator		To be selected/ 	$46,276			100%		$46,276</a:t>
            </a:r>
          </a:p>
          <a:p>
            <a:r>
              <a:rPr lang="en-US" sz="1600" dirty="0"/>
              <a:t>(3) Clinical Director		Jane Doe		In-kind cost		20%		$0</a:t>
            </a:r>
          </a:p>
          <a:p>
            <a:r>
              <a:rPr lang="en-US" sz="1600" dirty="0"/>
              <a:t>TOTAL										$52,765</a:t>
            </a:r>
          </a:p>
          <a:p>
            <a:endParaRPr lang="en-US" sz="1600" dirty="0"/>
          </a:p>
          <a:p>
            <a:r>
              <a:rPr lang="en-US" sz="1600" dirty="0"/>
              <a:t>The key staff positions identified in Section I-2 Expectations must be included in the   Personnel section and/or the Contractual Section (F). </a:t>
            </a:r>
          </a:p>
          <a:p>
            <a:endParaRPr lang="en-US" dirty="0"/>
          </a:p>
          <a:p>
            <a:endParaRPr lang="en-US" dirty="0"/>
          </a:p>
        </p:txBody>
      </p:sp>
    </p:spTree>
    <p:extLst>
      <p:ext uri="{BB962C8B-B14F-4D97-AF65-F5344CB8AC3E}">
        <p14:creationId xmlns:p14="http://schemas.microsoft.com/office/powerpoint/2010/main" val="1872841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8A60669-9554-971B-8BCD-4471E8C78280}"/>
              </a:ext>
            </a:extLst>
          </p:cNvPr>
          <p:cNvSpPr txBox="1"/>
          <p:nvPr/>
        </p:nvSpPr>
        <p:spPr>
          <a:xfrm>
            <a:off x="228600" y="185461"/>
            <a:ext cx="11678478" cy="6801862"/>
          </a:xfrm>
          <a:prstGeom prst="rect">
            <a:avLst/>
          </a:prstGeom>
          <a:noFill/>
        </p:spPr>
        <p:txBody>
          <a:bodyPr wrap="square">
            <a:spAutoFit/>
          </a:bodyPr>
          <a:lstStyle/>
          <a:p>
            <a:r>
              <a:rPr lang="en-US" sz="1600" dirty="0"/>
              <a:t>JUSTIFICATION: Describe the role and responsibilities of each position.</a:t>
            </a:r>
          </a:p>
          <a:p>
            <a:endParaRPr lang="en-US" sz="1600" dirty="0"/>
          </a:p>
          <a:p>
            <a:r>
              <a:rPr lang="en-US" sz="1600" dirty="0"/>
              <a:t>(1)   The Project Director will provide daily oversight of the grant and will be considered key staff.</a:t>
            </a:r>
          </a:p>
          <a:p>
            <a:endParaRPr lang="en-US" sz="1600" dirty="0"/>
          </a:p>
          <a:p>
            <a:r>
              <a:rPr lang="en-US" sz="1600" dirty="0"/>
              <a:t>(2)    The coordinator will coordinate project services and project activities, including training, communication and information dissemination. </a:t>
            </a:r>
          </a:p>
          <a:p>
            <a:endParaRPr lang="en-US" sz="1600" dirty="0"/>
          </a:p>
          <a:p>
            <a:r>
              <a:rPr lang="en-US" sz="1600" dirty="0"/>
              <a:t>(3)   Clinical Director will provide necessary medical direction and guidance to staff for 540 clients served under this project.  </a:t>
            </a:r>
            <a:endParaRPr lang="en-US" dirty="0"/>
          </a:p>
          <a:p>
            <a:r>
              <a:rPr lang="en-US" sz="1600" dirty="0"/>
              <a:t>Key staff positions require prior approval after review of credentials of resume and job description</a:t>
            </a:r>
            <a:r>
              <a:rPr lang="en-US" dirty="0"/>
              <a:t>. </a:t>
            </a:r>
          </a:p>
          <a:p>
            <a:r>
              <a:rPr lang="en-US" sz="1600" dirty="0"/>
              <a:t>The key staff positions identified in Section I-2 Expectations must be included in the   Personnel section and/or the Contractual Section (F). In addition, the Project Director must be the same as the Project Director named in section 8f of the SF-424.</a:t>
            </a:r>
          </a:p>
          <a:p>
            <a:endParaRPr lang="en-US" sz="1600" dirty="0"/>
          </a:p>
          <a:p>
            <a:r>
              <a:rPr lang="en-US" sz="1600" dirty="0"/>
              <a:t>NON-FEDERAL MATCH</a:t>
            </a:r>
          </a:p>
          <a:p>
            <a:r>
              <a:rPr lang="en-US" sz="1600" dirty="0"/>
              <a:t>    Position			Name		Annual Salary/Rate	Level of Effort	Cost</a:t>
            </a:r>
          </a:p>
          <a:p>
            <a:r>
              <a:rPr lang="en-US" sz="1600" dirty="0"/>
              <a:t>(1) Project Director		John Doe		$64,890		7%		$4,542</a:t>
            </a:r>
          </a:p>
          <a:p>
            <a:r>
              <a:rPr lang="en-US" sz="1600" dirty="0"/>
              <a:t>(2) Prevention Specialist	Sarah Smith	$26,000		25%		$6,500</a:t>
            </a:r>
          </a:p>
          <a:p>
            <a:r>
              <a:rPr lang="en-US" sz="1600" dirty="0"/>
              <a:t>(3) Peer Helper		Ron Jones		$23,000		40%		$9,200</a:t>
            </a:r>
          </a:p>
          <a:p>
            <a:r>
              <a:rPr lang="en-US" sz="1600" dirty="0"/>
              <a:t>(4) Clerical Support		Susan Johnson	$13.38/</a:t>
            </a:r>
            <a:r>
              <a:rPr lang="en-US" sz="1600" dirty="0" err="1"/>
              <a:t>hr</a:t>
            </a:r>
            <a:r>
              <a:rPr lang="en-US" sz="1600" dirty="0"/>
              <a:t> x 100 hr.			$1,338</a:t>
            </a:r>
          </a:p>
          <a:p>
            <a:r>
              <a:rPr lang="en-US" sz="1600" dirty="0"/>
              <a:t>TOTAL									$21,580</a:t>
            </a:r>
          </a:p>
          <a:p>
            <a:endParaRPr lang="en-US" sz="1600" dirty="0"/>
          </a:p>
          <a:p>
            <a:r>
              <a:rPr lang="en-US" sz="1600" dirty="0"/>
              <a:t>JUSTIFICATION: Describe the role and responsibilities of each position.</a:t>
            </a:r>
          </a:p>
          <a:p>
            <a:r>
              <a:rPr lang="en-US" sz="1600" dirty="0"/>
              <a:t>(1)  The Project Director will provide daily oversight of grant and will be considered key staff. </a:t>
            </a:r>
          </a:p>
          <a:p>
            <a:pPr marL="342900" indent="-342900">
              <a:buAutoNum type="arabicParenBoth" startAt="2"/>
            </a:pPr>
            <a:r>
              <a:rPr lang="en-US" sz="1600" dirty="0"/>
              <a:t>The Prevention development specialist will provide staffing support to the working council.</a:t>
            </a:r>
          </a:p>
          <a:p>
            <a:pPr marL="342900" indent="-342900">
              <a:buAutoNum type="arabicParenBoth" startAt="2"/>
            </a:pPr>
            <a:r>
              <a:rPr lang="en-US" sz="1600" dirty="0"/>
              <a:t>The peer helper will be responsible for peer recruitment, coordination and support. </a:t>
            </a:r>
          </a:p>
          <a:p>
            <a:r>
              <a:rPr lang="en-US" sz="1600" dirty="0"/>
              <a:t>(4)  The clerical support will process paperwork, payroll, and expense reports which is not included in the indirect cost pool</a:t>
            </a:r>
          </a:p>
          <a:p>
            <a:endParaRPr lang="en-US" dirty="0"/>
          </a:p>
        </p:txBody>
      </p:sp>
    </p:spTree>
    <p:extLst>
      <p:ext uri="{BB962C8B-B14F-4D97-AF65-F5344CB8AC3E}">
        <p14:creationId xmlns:p14="http://schemas.microsoft.com/office/powerpoint/2010/main" val="3315472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949D755-4099-7A18-63B9-2A1C181BCC8D}"/>
              </a:ext>
            </a:extLst>
          </p:cNvPr>
          <p:cNvSpPr txBox="1"/>
          <p:nvPr/>
        </p:nvSpPr>
        <p:spPr>
          <a:xfrm>
            <a:off x="2315817" y="636104"/>
            <a:ext cx="6711397" cy="646331"/>
          </a:xfrm>
          <a:prstGeom prst="rect">
            <a:avLst/>
          </a:prstGeom>
          <a:noFill/>
        </p:spPr>
        <p:txBody>
          <a:bodyPr wrap="square">
            <a:spAutoFit/>
          </a:bodyPr>
          <a:lstStyle/>
          <a:p>
            <a:endParaRPr lang="en-US" dirty="0"/>
          </a:p>
          <a:p>
            <a:endParaRPr lang="en-US" dirty="0"/>
          </a:p>
        </p:txBody>
      </p:sp>
      <p:sp>
        <p:nvSpPr>
          <p:cNvPr id="5" name="TextBox 4">
            <a:extLst>
              <a:ext uri="{FF2B5EF4-FFF2-40B4-BE49-F238E27FC236}">
                <a16:creationId xmlns:a16="http://schemas.microsoft.com/office/drawing/2014/main" xmlns="" id="{5C0B7B09-CFFA-94D0-BAB5-F923F218A8E6}"/>
              </a:ext>
            </a:extLst>
          </p:cNvPr>
          <p:cNvSpPr txBox="1"/>
          <p:nvPr/>
        </p:nvSpPr>
        <p:spPr>
          <a:xfrm>
            <a:off x="752061" y="503948"/>
            <a:ext cx="11439939" cy="5047536"/>
          </a:xfrm>
          <a:prstGeom prst="rect">
            <a:avLst/>
          </a:prstGeom>
          <a:noFill/>
        </p:spPr>
        <p:txBody>
          <a:bodyPr wrap="square">
            <a:spAutoFit/>
          </a:bodyPr>
          <a:lstStyle/>
          <a:p>
            <a:r>
              <a:rPr lang="en-US" sz="1400" dirty="0"/>
              <a:t>FEDERAL REQUEST (enter in Section B column 1, line 6a of form SF424A)     $52,765</a:t>
            </a:r>
          </a:p>
          <a:p>
            <a:endParaRPr lang="en-US" sz="1400" dirty="0"/>
          </a:p>
          <a:p>
            <a:r>
              <a:rPr lang="en-US" sz="1400" dirty="0"/>
              <a:t>NON-FEDERAL MATCH (enter in Section B column 2, line 6a of form SF424A) 21,580</a:t>
            </a:r>
          </a:p>
          <a:p>
            <a:r>
              <a:rPr lang="en-US" sz="1400" dirty="0"/>
              <a:t>B. Fringe Benefits: List all components of fringe benefits rate</a:t>
            </a:r>
          </a:p>
          <a:p>
            <a:endParaRPr lang="en-US" sz="1400" dirty="0"/>
          </a:p>
          <a:p>
            <a:r>
              <a:rPr lang="en-US" sz="1400" dirty="0"/>
              <a:t>FEDERAL REQUEST</a:t>
            </a:r>
          </a:p>
          <a:p>
            <a:r>
              <a:rPr lang="en-US" sz="1400" dirty="0"/>
              <a:t>Component			Rate	Wage	Cost</a:t>
            </a:r>
          </a:p>
          <a:p>
            <a:r>
              <a:rPr lang="en-US" sz="1400" dirty="0"/>
              <a:t>FICA			7.65%	$52,765	$4,037</a:t>
            </a:r>
          </a:p>
          <a:p>
            <a:r>
              <a:rPr lang="en-US" sz="1400" dirty="0"/>
              <a:t>Workers Compensation		2.5%	$52,765	$1,319</a:t>
            </a:r>
          </a:p>
          <a:p>
            <a:r>
              <a:rPr lang="en-US" sz="1400" dirty="0"/>
              <a:t>Insurance			10.5%	$52,765	$5,540</a:t>
            </a:r>
          </a:p>
          <a:p>
            <a:r>
              <a:rPr lang="en-US" sz="1400" dirty="0"/>
              <a:t>TOTAL					$10,896</a:t>
            </a:r>
          </a:p>
          <a:p>
            <a:endParaRPr lang="en-US" sz="1400" dirty="0"/>
          </a:p>
          <a:p>
            <a:r>
              <a:rPr lang="en-US" sz="1400" dirty="0"/>
              <a:t>NON-FEDERAL MATCH</a:t>
            </a:r>
          </a:p>
          <a:p>
            <a:r>
              <a:rPr lang="en-US" sz="1400" dirty="0"/>
              <a:t>Component	Rate		Wage	Cost</a:t>
            </a:r>
          </a:p>
          <a:p>
            <a:r>
              <a:rPr lang="en-US" sz="1400" dirty="0"/>
              <a:t>FICA			7.65%	$21,580	$1,651</a:t>
            </a:r>
          </a:p>
          <a:p>
            <a:r>
              <a:rPr lang="en-US" sz="1400" dirty="0"/>
              <a:t>Workers Compensation		2.5%	$21,580	$540</a:t>
            </a:r>
          </a:p>
          <a:p>
            <a:r>
              <a:rPr lang="en-US" sz="1400" dirty="0"/>
              <a:t>Insurance			10.5%	$21,580	$2,266</a:t>
            </a:r>
          </a:p>
          <a:p>
            <a:r>
              <a:rPr lang="en-US" sz="1400" dirty="0"/>
              <a:t>TOTAL					$4,457</a:t>
            </a:r>
          </a:p>
          <a:p>
            <a:endParaRPr lang="en-US" sz="1400" dirty="0"/>
          </a:p>
          <a:p>
            <a:r>
              <a:rPr lang="en-US" sz="1400" dirty="0"/>
              <a:t>JUSTIFICATION: Fringe reflects current rate for agency.</a:t>
            </a:r>
          </a:p>
          <a:p>
            <a:r>
              <a:rPr lang="en-US" sz="1400" dirty="0"/>
              <a:t>FEDERAL REQUEST (enter in Section B column 1, line 6b of form SF424A)     $10,896</a:t>
            </a:r>
          </a:p>
          <a:p>
            <a:r>
              <a:rPr lang="en-US" sz="1400" dirty="0"/>
              <a:t>NON-FEDERAL MATCH (enter in Section B column 2, line 6b of form SF424A)  $4,457</a:t>
            </a:r>
          </a:p>
          <a:p>
            <a:r>
              <a:rPr lang="en-US" sz="1400" dirty="0"/>
              <a:t>C. Travel: Explain need for all travel other than that required by this application.  Local travel policies prevail.</a:t>
            </a:r>
          </a:p>
        </p:txBody>
      </p:sp>
    </p:spTree>
    <p:extLst>
      <p:ext uri="{BB962C8B-B14F-4D97-AF65-F5344CB8AC3E}">
        <p14:creationId xmlns:p14="http://schemas.microsoft.com/office/powerpoint/2010/main" val="3747623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86E2C44-9FF8-757B-59B8-CA7FD6E4FDA6}"/>
              </a:ext>
            </a:extLst>
          </p:cNvPr>
          <p:cNvSpPr txBox="1"/>
          <p:nvPr/>
        </p:nvSpPr>
        <p:spPr>
          <a:xfrm>
            <a:off x="288237" y="534201"/>
            <a:ext cx="11151704" cy="6401753"/>
          </a:xfrm>
          <a:prstGeom prst="rect">
            <a:avLst/>
          </a:prstGeom>
          <a:noFill/>
        </p:spPr>
        <p:txBody>
          <a:bodyPr wrap="square">
            <a:spAutoFit/>
          </a:bodyPr>
          <a:lstStyle/>
          <a:p>
            <a:r>
              <a:rPr lang="en-US" sz="1400" dirty="0"/>
              <a:t>Travel: Explain need for all travel other than that required by this application.  Local travel policies prevail.</a:t>
            </a:r>
          </a:p>
          <a:p>
            <a:endParaRPr lang="en-US" sz="1400" dirty="0"/>
          </a:p>
          <a:p>
            <a:r>
              <a:rPr lang="en-US" sz="1400" dirty="0"/>
              <a:t>FEDERAL REQUEST</a:t>
            </a:r>
          </a:p>
          <a:p>
            <a:r>
              <a:rPr lang="en-US" sz="1400" dirty="0"/>
              <a:t>Purpose of Travel	Location		Item			Rate			Cost</a:t>
            </a:r>
          </a:p>
          <a:p>
            <a:r>
              <a:rPr lang="en-US" sz="1400" dirty="0"/>
              <a:t>(1) Grantee Conference 	Washington, DC	Airfare			$200/flight x 2 persons		$400</a:t>
            </a:r>
          </a:p>
          <a:p>
            <a:r>
              <a:rPr lang="en-US" sz="1400" dirty="0"/>
              <a:t>				Hotel			$180/night x 2 persons x 2 nights	$720</a:t>
            </a:r>
          </a:p>
          <a:p>
            <a:r>
              <a:rPr lang="en-US" sz="1400" dirty="0"/>
              <a:t>				Per Diem (meals and incidentals)	$46/day x 2 persons x 2 days	$184</a:t>
            </a:r>
          </a:p>
          <a:p>
            <a:r>
              <a:rPr lang="en-US" sz="1400" dirty="0"/>
              <a:t>(2) Local travel			Mileage			3,000 miles@.38/mile		$1,140</a:t>
            </a:r>
          </a:p>
          <a:p>
            <a:r>
              <a:rPr lang="en-US" sz="1400" dirty="0"/>
              <a:t>TOTAL										$2,444</a:t>
            </a:r>
          </a:p>
          <a:p>
            <a:endParaRPr lang="en-US" sz="1400" dirty="0"/>
          </a:p>
          <a:p>
            <a:r>
              <a:rPr lang="en-US" sz="1400" dirty="0"/>
              <a:t>JUSTIFICATION: Describe the purpose of travel and how costs were determined.</a:t>
            </a:r>
          </a:p>
          <a:p>
            <a:r>
              <a:rPr lang="en-US" sz="1400" dirty="0"/>
              <a:t>(1)	Two staff (Project Director and Evaluator) to attend mandatory grantee meeting in Washington, DC.  </a:t>
            </a:r>
          </a:p>
          <a:p>
            <a:r>
              <a:rPr lang="en-US" sz="1400" dirty="0"/>
              <a:t>(2)	Local travel is needed to attend local meetings, project activities, and training events.  Local travel rate is based on organization’s policies/procedures for privately owned vehicle (POV) reimbursement rate.  If policy does not have a rate use GSA.</a:t>
            </a:r>
          </a:p>
          <a:p>
            <a:endParaRPr lang="en-US" sz="1400" dirty="0"/>
          </a:p>
          <a:p>
            <a:r>
              <a:rPr lang="en-US" sz="1400" dirty="0"/>
              <a:t>NON-FEDERAL MATCH</a:t>
            </a:r>
          </a:p>
          <a:p>
            <a:r>
              <a:rPr lang="en-US" sz="1400" dirty="0"/>
              <a:t>Purpose of Travel	Location		Item			Rate			Cost</a:t>
            </a:r>
          </a:p>
          <a:p>
            <a:r>
              <a:rPr lang="en-US" sz="1400" dirty="0"/>
              <a:t>(1) Regional Training 	Chicago, IL		Airfare			$150/flight x 2 persons		$300</a:t>
            </a:r>
          </a:p>
          <a:p>
            <a:r>
              <a:rPr lang="en-US" sz="1400" dirty="0"/>
              <a:t>		Hotel					$155/night x 2 persons x 2 nights	$620</a:t>
            </a:r>
          </a:p>
          <a:p>
            <a:r>
              <a:rPr lang="en-US" sz="1400" dirty="0"/>
              <a:t>		Per Diem (meals)				$46/day x 2 persons x 2 days	$184</a:t>
            </a:r>
          </a:p>
          <a:p>
            <a:r>
              <a:rPr lang="en-US" sz="1400" dirty="0"/>
              <a:t>(2) Local Travel</a:t>
            </a:r>
          </a:p>
          <a:p>
            <a:r>
              <a:rPr lang="en-US" sz="1400" dirty="0"/>
              <a:t>Outreach workshops	Mileage					350 miles x .38/mile		$133</a:t>
            </a:r>
          </a:p>
          <a:p>
            <a:r>
              <a:rPr lang="en-US" sz="1400" dirty="0"/>
              <a:t>TOTAL										$1,237</a:t>
            </a:r>
          </a:p>
          <a:p>
            <a:r>
              <a:rPr lang="en-US" sz="1400" dirty="0"/>
              <a:t>JUSTIFICATION: Describe the purpose of travel and how costs were determined.</a:t>
            </a:r>
          </a:p>
          <a:p>
            <a:endParaRPr lang="en-US" sz="1400" dirty="0"/>
          </a:p>
          <a:p>
            <a:r>
              <a:rPr lang="en-US" sz="1400" dirty="0"/>
              <a:t>(1)	Grantees will provide funding for two members to attend the regional technical assistance workshop (our closest location is Chicago, IL). </a:t>
            </a:r>
          </a:p>
          <a:p>
            <a:endParaRPr lang="en-US" sz="1400" dirty="0"/>
          </a:p>
          <a:p>
            <a:r>
              <a:rPr lang="en-US" sz="1400" dirty="0"/>
              <a:t>(2)	Local travel rate is based on agency’s POV reimbursement rate.  If policy does not have a rate use GSA.</a:t>
            </a:r>
          </a:p>
          <a:p>
            <a:endParaRPr lang="en-US" dirty="0"/>
          </a:p>
        </p:txBody>
      </p:sp>
    </p:spTree>
    <p:extLst>
      <p:ext uri="{BB962C8B-B14F-4D97-AF65-F5344CB8AC3E}">
        <p14:creationId xmlns:p14="http://schemas.microsoft.com/office/powerpoint/2010/main" val="629137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0B2AF9FA-87E0-CD60-5842-E252A9F1009B}"/>
              </a:ext>
            </a:extLst>
          </p:cNvPr>
          <p:cNvSpPr txBox="1"/>
          <p:nvPr/>
        </p:nvSpPr>
        <p:spPr>
          <a:xfrm>
            <a:off x="357808" y="297387"/>
            <a:ext cx="10498206" cy="5078313"/>
          </a:xfrm>
          <a:prstGeom prst="rect">
            <a:avLst/>
          </a:prstGeom>
          <a:noFill/>
        </p:spPr>
        <p:txBody>
          <a:bodyPr wrap="square">
            <a:spAutoFit/>
          </a:bodyPr>
          <a:lstStyle/>
          <a:p>
            <a:r>
              <a:rPr lang="en-US" dirty="0"/>
              <a:t>D. </a:t>
            </a:r>
            <a:r>
              <a:rPr lang="en-US" sz="1600" dirty="0"/>
              <a:t>Equipment:  an article of tangible, nonexpendable, personal property having a useful life of more than one year and an acquisition cost of $5,000 or more per unit – federal definition.  </a:t>
            </a:r>
          </a:p>
          <a:p>
            <a:endParaRPr lang="en-US" sz="1600" dirty="0"/>
          </a:p>
          <a:p>
            <a:r>
              <a:rPr lang="en-US" sz="1600" dirty="0"/>
              <a:t>FEDERAL REQUEST  (enter in Section B column 1 line 6d of form SF424A)            $0</a:t>
            </a:r>
          </a:p>
          <a:p>
            <a:endParaRPr lang="en-US" sz="1600" dirty="0"/>
          </a:p>
          <a:p>
            <a:r>
              <a:rPr lang="en-US" sz="1600" dirty="0"/>
              <a:t>NON-FEDERAL MATCH  (enter in Section B column 2 line 6d of form SF424A)       $0</a:t>
            </a:r>
          </a:p>
          <a:p>
            <a:endParaRPr lang="en-US" sz="1600" dirty="0"/>
          </a:p>
          <a:p>
            <a:r>
              <a:rPr lang="en-US" sz="1600" dirty="0"/>
              <a:t>E. Supplies:  materials costing less than $5,000 per unit and often having one-time use</a:t>
            </a:r>
          </a:p>
          <a:p>
            <a:endParaRPr lang="en-US" sz="1600" dirty="0"/>
          </a:p>
          <a:p>
            <a:r>
              <a:rPr lang="en-US" sz="1600" dirty="0"/>
              <a:t>FEDERAL REQUEST</a:t>
            </a:r>
          </a:p>
          <a:p>
            <a:endParaRPr lang="en-US" sz="1600" dirty="0"/>
          </a:p>
          <a:p>
            <a:r>
              <a:rPr lang="en-US" sz="1600" dirty="0"/>
              <a:t>Item(s)			Rate			Cost</a:t>
            </a:r>
          </a:p>
          <a:p>
            <a:r>
              <a:rPr lang="en-US" sz="1600" dirty="0"/>
              <a:t>General office supplies	$50/mo. x 12 mo.		$600</a:t>
            </a:r>
          </a:p>
          <a:p>
            <a:r>
              <a:rPr lang="en-US" sz="1600" dirty="0"/>
              <a:t>Postage			$37/mo. x 8 mo.		$296</a:t>
            </a:r>
          </a:p>
          <a:p>
            <a:r>
              <a:rPr lang="en-US" sz="1600" dirty="0"/>
              <a:t>Laptop Computer		$900			$900</a:t>
            </a:r>
          </a:p>
          <a:p>
            <a:r>
              <a:rPr lang="en-US" sz="1600" dirty="0"/>
              <a:t>Printer			$300			$300</a:t>
            </a:r>
          </a:p>
          <a:p>
            <a:r>
              <a:rPr lang="en-US" sz="1600" dirty="0"/>
              <a:t>Projector			$900			$900</a:t>
            </a:r>
          </a:p>
          <a:p>
            <a:r>
              <a:rPr lang="en-US" sz="1600" dirty="0"/>
              <a:t>Copies			8000 copies x .10/copy	$800</a:t>
            </a:r>
          </a:p>
          <a:p>
            <a:r>
              <a:rPr lang="en-US" sz="1600" dirty="0"/>
              <a:t>TOTAL						$3,796</a:t>
            </a:r>
          </a:p>
          <a:p>
            <a:endParaRPr lang="en-US" dirty="0"/>
          </a:p>
        </p:txBody>
      </p:sp>
    </p:spTree>
    <p:extLst>
      <p:ext uri="{BB962C8B-B14F-4D97-AF65-F5344CB8AC3E}">
        <p14:creationId xmlns:p14="http://schemas.microsoft.com/office/powerpoint/2010/main" val="4266260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A56DAAB-B795-5918-F245-025A2A7385AF}"/>
              </a:ext>
            </a:extLst>
          </p:cNvPr>
          <p:cNvSpPr txBox="1"/>
          <p:nvPr/>
        </p:nvSpPr>
        <p:spPr>
          <a:xfrm>
            <a:off x="589722" y="190435"/>
            <a:ext cx="10634869" cy="6740307"/>
          </a:xfrm>
          <a:prstGeom prst="rect">
            <a:avLst/>
          </a:prstGeom>
          <a:noFill/>
        </p:spPr>
        <p:txBody>
          <a:bodyPr wrap="square">
            <a:spAutoFit/>
          </a:bodyPr>
          <a:lstStyle/>
          <a:p>
            <a:r>
              <a:rPr lang="en-US" sz="1600" dirty="0"/>
              <a:t>JUSTIFICATION: Describe the need and include an adequate justification of how each cost was estimated.</a:t>
            </a:r>
          </a:p>
          <a:p>
            <a:r>
              <a:rPr lang="en-US" sz="1600" dirty="0"/>
              <a:t>(1)	Office supplies, copies and postage are needed for general operation of the project.  </a:t>
            </a:r>
          </a:p>
          <a:p>
            <a:r>
              <a:rPr lang="en-US" sz="1600" dirty="0"/>
              <a:t>(2)	The laptop computer is needed for both project work and presentations. </a:t>
            </a:r>
          </a:p>
          <a:p>
            <a:r>
              <a:rPr lang="en-US" sz="1600" dirty="0"/>
              <a:t>(3)	The projector is needed for presentations and outreach workshops.  </a:t>
            </a:r>
          </a:p>
          <a:p>
            <a:endParaRPr lang="en-US" sz="1600" dirty="0"/>
          </a:p>
          <a:p>
            <a:r>
              <a:rPr lang="en-US" sz="1600" dirty="0"/>
              <a:t>All costs were based on retail values at the time the application was written. </a:t>
            </a:r>
          </a:p>
          <a:p>
            <a:r>
              <a:rPr lang="en-US" sz="1400" dirty="0"/>
              <a:t>NON-FEDERAL MATCH</a:t>
            </a:r>
            <a:endParaRPr lang="en-US" sz="1600" dirty="0"/>
          </a:p>
          <a:p>
            <a:endParaRPr lang="en-US" sz="1600" dirty="0"/>
          </a:p>
          <a:p>
            <a:r>
              <a:rPr lang="en-US" sz="1600" dirty="0"/>
              <a:t>Item(s)			Rate			Cost</a:t>
            </a:r>
          </a:p>
          <a:p>
            <a:r>
              <a:rPr lang="en-US" sz="1600" dirty="0"/>
              <a:t>General office supplies	$50/mo. x 12 mo.		$600</a:t>
            </a:r>
          </a:p>
          <a:p>
            <a:r>
              <a:rPr lang="en-US" sz="1600" dirty="0"/>
              <a:t>Bookcase			$75			$75</a:t>
            </a:r>
          </a:p>
          <a:p>
            <a:r>
              <a:rPr lang="en-US" sz="1600" dirty="0"/>
              <a:t>Digital camera		$300			$300</a:t>
            </a:r>
          </a:p>
          <a:p>
            <a:r>
              <a:rPr lang="en-US" sz="1600" dirty="0"/>
              <a:t>Fax machine		$150			$150</a:t>
            </a:r>
          </a:p>
          <a:p>
            <a:r>
              <a:rPr lang="en-US" sz="1600" dirty="0"/>
              <a:t>Computer			$500			$500</a:t>
            </a:r>
          </a:p>
          <a:p>
            <a:r>
              <a:rPr lang="en-US" sz="1600" dirty="0"/>
              <a:t>Postage			$37/mo. x 4 </a:t>
            </a:r>
            <a:r>
              <a:rPr lang="en-US" sz="1600" dirty="0" err="1"/>
              <a:t>mo</a:t>
            </a:r>
            <a:r>
              <a:rPr lang="en-US" sz="1600" dirty="0"/>
              <a:t>		$148</a:t>
            </a:r>
          </a:p>
          <a:p>
            <a:r>
              <a:rPr lang="en-US" sz="1600" dirty="0"/>
              <a:t>TOTAL						$1,773</a:t>
            </a:r>
          </a:p>
          <a:p>
            <a:endParaRPr lang="en-US" sz="1600" dirty="0"/>
          </a:p>
          <a:p>
            <a:r>
              <a:rPr lang="en-US" sz="1600" dirty="0"/>
              <a:t>JUSTIFICATION: Describe need and include explanation of how costs were estimated.</a:t>
            </a:r>
          </a:p>
          <a:p>
            <a:endParaRPr lang="en-US" sz="1600" dirty="0"/>
          </a:p>
          <a:p>
            <a:r>
              <a:rPr lang="en-US" sz="1600" dirty="0"/>
              <a:t>(1) The local television station is donating the bookcase, camera, fax machine, and computer (items such as these can only be claimed as match once during the grant cycle and used for the project).  The “applying agency” is donating the additional costs for office supplies and postage.  </a:t>
            </a:r>
          </a:p>
          <a:p>
            <a:endParaRPr lang="en-US" sz="1600" dirty="0"/>
          </a:p>
          <a:p>
            <a:r>
              <a:rPr lang="en-US" sz="1600" dirty="0"/>
              <a:t>FEDERAL REQUEST (enter in Section B column 1, line 6e of form SF424A)    $3,796</a:t>
            </a:r>
          </a:p>
          <a:p>
            <a:endParaRPr lang="en-US" sz="1600" dirty="0"/>
          </a:p>
          <a:p>
            <a:r>
              <a:rPr lang="en-US" sz="1600" dirty="0"/>
              <a:t>NON-FEDERAL MATCH (enter in Section B column 2, line 6e of form SF424A)$1,773</a:t>
            </a:r>
          </a:p>
          <a:p>
            <a:endParaRPr lang="en-US" dirty="0"/>
          </a:p>
        </p:txBody>
      </p:sp>
    </p:spTree>
    <p:extLst>
      <p:ext uri="{BB962C8B-B14F-4D97-AF65-F5344CB8AC3E}">
        <p14:creationId xmlns:p14="http://schemas.microsoft.com/office/powerpoint/2010/main" val="25759222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C12A892-6013-2DB3-B3C3-89B93E0812B1}"/>
              </a:ext>
            </a:extLst>
          </p:cNvPr>
          <p:cNvSpPr txBox="1"/>
          <p:nvPr/>
        </p:nvSpPr>
        <p:spPr>
          <a:xfrm>
            <a:off x="594691" y="487018"/>
            <a:ext cx="11002617" cy="6401753"/>
          </a:xfrm>
          <a:prstGeom prst="rect">
            <a:avLst/>
          </a:prstGeom>
          <a:noFill/>
        </p:spPr>
        <p:txBody>
          <a:bodyPr wrap="square">
            <a:spAutoFit/>
          </a:bodyPr>
          <a:lstStyle/>
          <a:p>
            <a:r>
              <a:rPr lang="en-US" sz="1400" dirty="0"/>
              <a:t>NON-FEDERAL MATCH (enter in Section B column 2, line 6e of form SF424A)$1,773</a:t>
            </a:r>
          </a:p>
          <a:p>
            <a:endParaRPr lang="en-US" sz="1400" dirty="0"/>
          </a:p>
          <a:p>
            <a:r>
              <a:rPr lang="en-US" sz="1400" dirty="0"/>
              <a:t>F. Contract:  A contractual arrangement to carry out a portion of the programmatic effort or for the acquisition of routine goods or services under the grant.  Such arrangements may be in the form of consortium agreements or contracts.  A consultant is an individual retained to provide professional advice or services for a fee.  The applicant/grantee must establish written procurement policies and procedures that are consistently applied.  All procurement transactions shall be conducted in a manner to provide to the maximum extent practical, open and free competition.   </a:t>
            </a:r>
          </a:p>
          <a:p>
            <a:endParaRPr lang="en-US" sz="1400" dirty="0"/>
          </a:p>
          <a:p>
            <a:r>
              <a:rPr lang="en-US" sz="1400" dirty="0"/>
              <a:t>COSTS FOR CONTRACTS MUST BE BROKEN DOWN IN DETAIL AND NARRATIVE JUSTIFICATION.  IF APPLICABLE, NUMBERS OF CLIENTS SHOULD BE INCLUDED IN THE COSTS.</a:t>
            </a:r>
          </a:p>
          <a:p>
            <a:endParaRPr lang="en-US" sz="1400" dirty="0"/>
          </a:p>
          <a:p>
            <a:r>
              <a:rPr lang="en-US" sz="1400" dirty="0"/>
              <a:t>FEDERAL REQUEST </a:t>
            </a:r>
          </a:p>
          <a:p>
            <a:endParaRPr lang="en-US" sz="1400" dirty="0"/>
          </a:p>
          <a:p>
            <a:r>
              <a:rPr lang="en-US" sz="1400" dirty="0"/>
              <a:t>Name				Service	                    Rate			Other		Cost</a:t>
            </a:r>
          </a:p>
          <a:p>
            <a:endParaRPr lang="en-US" sz="1400" dirty="0"/>
          </a:p>
          <a:p>
            <a:r>
              <a:rPr lang="en-US" sz="1400" dirty="0"/>
              <a:t>(State Department of Human Services		Training 	                    $250/individual x 3 staff		5 days		$750</a:t>
            </a:r>
          </a:p>
          <a:p>
            <a:r>
              <a:rPr lang="en-US" sz="1400" dirty="0"/>
              <a:t>Treatment Services			1040 Clients                      $27/client per year				$28,080</a:t>
            </a:r>
          </a:p>
          <a:p>
            <a:r>
              <a:rPr lang="en-US" sz="1400" dirty="0"/>
              <a:t> Jane Doe (Case Manager)		Treatment Client Services		</a:t>
            </a:r>
          </a:p>
          <a:p>
            <a:r>
              <a:rPr lang="en-US" sz="1400" dirty="0"/>
              <a:t>		</a:t>
            </a:r>
          </a:p>
          <a:p>
            <a:r>
              <a:rPr lang="en-US" sz="1400" dirty="0"/>
              <a:t>1FTE @ $27,000 + Fringe Benefits of $6,750 = $33,750</a:t>
            </a:r>
          </a:p>
          <a:p>
            <a:endParaRPr lang="en-US" sz="1400" dirty="0"/>
          </a:p>
          <a:p>
            <a:r>
              <a:rPr lang="en-US" sz="1400" dirty="0"/>
              <a:t>Jane Doe				Evaluator		$40 per hour x 225 hours		12 month period 	$9,000</a:t>
            </a:r>
          </a:p>
          <a:p>
            <a:r>
              <a:rPr lang="en-US" sz="1400" dirty="0"/>
              <a:t>(5) To Be Announced	</a:t>
            </a:r>
          </a:p>
          <a:p>
            <a:r>
              <a:rPr lang="en-US" sz="1400" dirty="0"/>
              <a:t>Marketing Coordinator					Annual salary of $30,000 x 10%  level of effort 		$3,000</a:t>
            </a:r>
          </a:p>
          <a:p>
            <a:r>
              <a:rPr lang="en-US" sz="1400" dirty="0"/>
              <a:t>TOTAL				$86,997</a:t>
            </a:r>
          </a:p>
          <a:p>
            <a:endParaRPr lang="en-US" sz="1400" dirty="0"/>
          </a:p>
          <a:p>
            <a:r>
              <a:rPr lang="en-US" sz="1400" dirty="0"/>
              <a:t>JUSTIFICATION:  Explain the need for each contractual agreement and how they relate to the overall project.</a:t>
            </a:r>
          </a:p>
          <a:p>
            <a:endParaRPr lang="en-US" sz="1400" dirty="0"/>
          </a:p>
          <a:p>
            <a:r>
              <a:rPr lang="en-US" sz="1400" dirty="0"/>
              <a:t>(1)	Certified trainers are necessary to carry out the purpose of the statewide </a:t>
            </a:r>
          </a:p>
          <a:p>
            <a:endParaRPr lang="en-US" dirty="0"/>
          </a:p>
        </p:txBody>
      </p:sp>
    </p:spTree>
    <p:extLst>
      <p:ext uri="{BB962C8B-B14F-4D97-AF65-F5344CB8AC3E}">
        <p14:creationId xmlns:p14="http://schemas.microsoft.com/office/powerpoint/2010/main" val="27455490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51F9F63-F8EF-B969-5275-202096F1B276}"/>
              </a:ext>
            </a:extLst>
          </p:cNvPr>
          <p:cNvSpPr txBox="1"/>
          <p:nvPr/>
        </p:nvSpPr>
        <p:spPr>
          <a:xfrm>
            <a:off x="477078" y="138573"/>
            <a:ext cx="11300792" cy="5570756"/>
          </a:xfrm>
          <a:prstGeom prst="rect">
            <a:avLst/>
          </a:prstGeom>
          <a:noFill/>
        </p:spPr>
        <p:txBody>
          <a:bodyPr wrap="square">
            <a:spAutoFit/>
          </a:bodyPr>
          <a:lstStyle/>
          <a:p>
            <a:r>
              <a:rPr lang="en-US" sz="1400" dirty="0"/>
              <a:t>NON-FEDERAL MATCH (Consultant)</a:t>
            </a:r>
          </a:p>
          <a:p>
            <a:endParaRPr lang="en-US" sz="1400" dirty="0"/>
          </a:p>
          <a:p>
            <a:r>
              <a:rPr lang="en-US" sz="1400" dirty="0"/>
              <a:t>Name		Service			Rate			Other		Cost</a:t>
            </a:r>
          </a:p>
          <a:p>
            <a:r>
              <a:rPr lang="en-US" sz="1400" dirty="0"/>
              <a:t>Jane Doe		Outreach meeting facilitation	$43.00/hr. x 20 hrs./month  x 12 months 		$10,320</a:t>
            </a:r>
          </a:p>
          <a:p>
            <a:r>
              <a:rPr lang="en-US" sz="1400" dirty="0"/>
              <a:t>Travel Expenses	148 miles/month @ .38/mile x 12 months					$675</a:t>
            </a:r>
          </a:p>
          <a:p>
            <a:r>
              <a:rPr lang="en-US" sz="1400" dirty="0"/>
              <a:t>TOTAL											$11,051</a:t>
            </a:r>
          </a:p>
          <a:p>
            <a:r>
              <a:rPr lang="en-US" sz="1400" dirty="0"/>
              <a:t>NON-FEDERAL MATCH (Consultant)</a:t>
            </a:r>
          </a:p>
          <a:p>
            <a:endParaRPr lang="en-US" sz="1400" dirty="0"/>
          </a:p>
          <a:p>
            <a:r>
              <a:rPr lang="en-US" sz="1400" dirty="0"/>
              <a:t>Name		Service			Rate			Other		Cost</a:t>
            </a:r>
          </a:p>
          <a:p>
            <a:r>
              <a:rPr lang="en-US" sz="1400" dirty="0"/>
              <a:t>Jane Doe		Outreach meeting facilitation	$43.00/hr. x 20 hrs./month  x 12 months 		$10,320</a:t>
            </a:r>
          </a:p>
          <a:p>
            <a:endParaRPr lang="en-US" sz="1400" dirty="0"/>
          </a:p>
          <a:p>
            <a:r>
              <a:rPr lang="en-US" sz="1400" dirty="0"/>
              <a:t>Travel Expenses	148 miles/month @ .38/mile x 12 months					$675</a:t>
            </a:r>
          </a:p>
          <a:p>
            <a:r>
              <a:rPr lang="en-US" sz="1400" dirty="0"/>
              <a:t>TOTAL										$11,051</a:t>
            </a:r>
          </a:p>
          <a:p>
            <a:endParaRPr lang="en-US" sz="1400" dirty="0"/>
          </a:p>
          <a:p>
            <a:r>
              <a:rPr lang="en-US" sz="1400" dirty="0"/>
              <a:t>JUSTIFICATION:  Explain the need for each agreement and how they relate to the overall project.</a:t>
            </a:r>
          </a:p>
          <a:p>
            <a:endParaRPr lang="en-US" sz="1400" dirty="0"/>
          </a:p>
          <a:p>
            <a:r>
              <a:rPr lang="en-US" sz="1400" dirty="0"/>
              <a:t>(1)  Facilitator volunteering his/her time to facilitate the youth prevention and outreach sessions outlined in the strategic plan.  Hourly rate is based on an average salary of an outreach facilitator in the geographic area. </a:t>
            </a:r>
          </a:p>
          <a:p>
            <a:endParaRPr lang="en-US" sz="1400" dirty="0"/>
          </a:p>
          <a:p>
            <a:r>
              <a:rPr lang="en-US" sz="1400" dirty="0"/>
              <a:t>(2)   Travel is based on average distance between facilitator’s location and the meeting site. Mileage rate is based on POV reimbursement rate.</a:t>
            </a:r>
          </a:p>
          <a:p>
            <a:endParaRPr lang="en-US" sz="1400" dirty="0"/>
          </a:p>
          <a:p>
            <a:endParaRPr lang="en-US" sz="1400" dirty="0"/>
          </a:p>
          <a:p>
            <a:r>
              <a:rPr lang="en-US" sz="1400" dirty="0"/>
              <a:t>NON-FEDERAL MATCH (Contract)</a:t>
            </a:r>
          </a:p>
          <a:p>
            <a:endParaRPr lang="en-US" dirty="0"/>
          </a:p>
          <a:p>
            <a:endParaRPr lang="en-US" dirty="0"/>
          </a:p>
        </p:txBody>
      </p:sp>
    </p:spTree>
    <p:extLst>
      <p:ext uri="{BB962C8B-B14F-4D97-AF65-F5344CB8AC3E}">
        <p14:creationId xmlns:p14="http://schemas.microsoft.com/office/powerpoint/2010/main" val="15750177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BC05C95-3DB5-F44E-011F-8F0B336A2A0A}"/>
              </a:ext>
            </a:extLst>
          </p:cNvPr>
          <p:cNvSpPr txBox="1"/>
          <p:nvPr/>
        </p:nvSpPr>
        <p:spPr>
          <a:xfrm>
            <a:off x="297456" y="449109"/>
            <a:ext cx="10983817" cy="6186309"/>
          </a:xfrm>
          <a:prstGeom prst="rect">
            <a:avLst/>
          </a:prstGeom>
          <a:noFill/>
        </p:spPr>
        <p:txBody>
          <a:bodyPr wrap="square">
            <a:spAutoFit/>
          </a:bodyPr>
          <a:lstStyle/>
          <a:p>
            <a:r>
              <a:rPr lang="en-US" sz="1400" dirty="0"/>
              <a:t>NON-FEDERAL MATCH (Contract)</a:t>
            </a:r>
          </a:p>
          <a:p>
            <a:endParaRPr lang="en-US" sz="1400" dirty="0"/>
          </a:p>
          <a:p>
            <a:r>
              <a:rPr lang="en-US" sz="1400" dirty="0"/>
              <a:t>Entity	Product/Service	Cost</a:t>
            </a:r>
          </a:p>
          <a:p>
            <a:r>
              <a:rPr lang="en-US" sz="1400" dirty="0"/>
              <a:t>(1) West Bank School District	Student Assistance Program for 50 students @ $300 per year	$15,000</a:t>
            </a:r>
          </a:p>
          <a:p>
            <a:r>
              <a:rPr lang="en-US" sz="1400" dirty="0"/>
              <a:t>TOTAL			$15,000</a:t>
            </a:r>
          </a:p>
          <a:p>
            <a:endParaRPr lang="en-US" sz="1400" dirty="0"/>
          </a:p>
          <a:p>
            <a:r>
              <a:rPr lang="en-US" sz="1400" dirty="0"/>
              <a:t>JUSTIFICATION:  Explain the need for each agreement and how they relate to the overall project.</a:t>
            </a:r>
          </a:p>
          <a:p>
            <a:r>
              <a:rPr lang="en-US" sz="1400" dirty="0"/>
              <a:t>(1) West Bank School District is donating their contracted services to provide drug testing, referral and case management for 50 non-school attending youth.  Average cost is $300/person.  </a:t>
            </a:r>
          </a:p>
          <a:p>
            <a:endParaRPr lang="en-US" sz="1400" dirty="0"/>
          </a:p>
          <a:p>
            <a:r>
              <a:rPr lang="en-US" sz="1400" dirty="0"/>
              <a:t>FEDERAL REQUEST (enter in Section B column 1, line 6f of form SF424A)    $86,997</a:t>
            </a:r>
          </a:p>
          <a:p>
            <a:r>
              <a:rPr lang="en-US" sz="1400" dirty="0"/>
              <a:t>NON-FEDERAL MATCH (enter in Section B column 2, line 6f of form SF424A) $26,051</a:t>
            </a:r>
          </a:p>
          <a:p>
            <a:r>
              <a:rPr lang="en-US" sz="1400" dirty="0"/>
              <a:t>G. Construction:  NOT ALLOWED – Leave Section B columns 1&amp;2 line 6g on SF424A blank.</a:t>
            </a:r>
            <a:endParaRPr lang="en-US" dirty="0"/>
          </a:p>
          <a:p>
            <a:r>
              <a:rPr lang="en-US" sz="1400" dirty="0"/>
              <a:t>H. Other:  expenses not covered in any of the previous budget categories</a:t>
            </a:r>
          </a:p>
          <a:p>
            <a:endParaRPr lang="en-US" sz="1400" dirty="0"/>
          </a:p>
          <a:p>
            <a:r>
              <a:rPr lang="en-US" sz="1400" dirty="0"/>
              <a:t>FEDERAL REQUEST</a:t>
            </a:r>
          </a:p>
          <a:p>
            <a:r>
              <a:rPr lang="en-US" sz="1400" dirty="0"/>
              <a:t>Item			Rate				Cost</a:t>
            </a:r>
          </a:p>
          <a:p>
            <a:r>
              <a:rPr lang="en-US" sz="1400" dirty="0"/>
              <a:t>(1) Rent*			$15/</a:t>
            </a:r>
            <a:r>
              <a:rPr lang="en-US" sz="1400" dirty="0" err="1"/>
              <a:t>sq.ft</a:t>
            </a:r>
            <a:r>
              <a:rPr lang="en-US" sz="1400" dirty="0"/>
              <a:t> x 700 sq. feet			$10,500</a:t>
            </a:r>
          </a:p>
          <a:p>
            <a:r>
              <a:rPr lang="en-US" sz="1400" dirty="0"/>
              <a:t>(2) Telephone		$100/mo. x 12 mo.			$1,200</a:t>
            </a:r>
          </a:p>
          <a:p>
            <a:r>
              <a:rPr lang="en-US" sz="1400" dirty="0"/>
              <a:t>(3) Client Incentives		$10/client follow up x 278 clients 		$2,780</a:t>
            </a:r>
          </a:p>
          <a:p>
            <a:r>
              <a:rPr lang="en-US" sz="1400" dirty="0"/>
              <a:t>(4) Brochures		89/brochure X 1500 brochures		$1,335</a:t>
            </a:r>
          </a:p>
          <a:p>
            <a:r>
              <a:rPr lang="en-US" sz="1400" dirty="0"/>
              <a:t>TOTAL							$15,815</a:t>
            </a:r>
          </a:p>
          <a:p>
            <a:r>
              <a:rPr lang="en-US" sz="1400" dirty="0"/>
              <a:t>JUSTIFICATION: Break down costs into cost/unit (e.g. cost/square foot, etc.). Explain the use of each item requested.  </a:t>
            </a:r>
          </a:p>
          <a:p>
            <a:r>
              <a:rPr lang="en-US" sz="1400" dirty="0"/>
              <a:t>(1) Office space is included in the indirect cost rate agreement; however, if other rental costs for service site(s) are necessary for the project, it may be requested as a direct charge.  The rent is calculated by square footage or FTE and reflects SAMHSA’s fair share of the space.  </a:t>
            </a:r>
          </a:p>
          <a:p>
            <a:r>
              <a:rPr lang="en-US" sz="1400" dirty="0"/>
              <a:t>*If rent is requested (direct or indirect), provide the name of the owner(s) of the space/facility.  If anyone related to the project owns the building which is less than an arms-length arrangement, provide cost of ownership/use allowance calculations.  Additionally, the lease and floor plan (including common areas) is required for all projects allocating re</a:t>
            </a:r>
            <a:r>
              <a:rPr lang="en-US" dirty="0"/>
              <a:t>nt costs. </a:t>
            </a:r>
          </a:p>
        </p:txBody>
      </p:sp>
    </p:spTree>
    <p:extLst>
      <p:ext uri="{BB962C8B-B14F-4D97-AF65-F5344CB8AC3E}">
        <p14:creationId xmlns:p14="http://schemas.microsoft.com/office/powerpoint/2010/main" val="25976819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135EE16-8CFE-A9DF-1764-FBFE17F80B66}"/>
              </a:ext>
            </a:extLst>
          </p:cNvPr>
          <p:cNvSpPr txBox="1"/>
          <p:nvPr/>
        </p:nvSpPr>
        <p:spPr>
          <a:xfrm>
            <a:off x="220337" y="285068"/>
            <a:ext cx="11666864" cy="4401205"/>
          </a:xfrm>
          <a:prstGeom prst="rect">
            <a:avLst/>
          </a:prstGeom>
          <a:noFill/>
        </p:spPr>
        <p:txBody>
          <a:bodyPr wrap="square">
            <a:spAutoFit/>
          </a:bodyPr>
          <a:lstStyle/>
          <a:p>
            <a:r>
              <a:rPr lang="en-US" sz="1400" dirty="0"/>
              <a:t>JUSTIFICATION:  Breakdown costs into cost/unit:  i.e. cost/square foot.  Explain the use of each item requested.</a:t>
            </a:r>
          </a:p>
          <a:p>
            <a:endParaRPr lang="en-US" sz="1400" dirty="0"/>
          </a:p>
          <a:p>
            <a:r>
              <a:rPr lang="en-US" sz="1400" dirty="0"/>
              <a:t>(1)  Donated space for the various activities outlined in the scope of work, such as teen night out, after-school programs, and parent education classes. </a:t>
            </a:r>
          </a:p>
          <a:p>
            <a:endParaRPr lang="en-US" sz="1400" dirty="0"/>
          </a:p>
          <a:p>
            <a:r>
              <a:rPr lang="en-US" sz="1400" dirty="0"/>
              <a:t>(2)  The applying agency is donating the internet services for the full-time coordinator.  </a:t>
            </a:r>
          </a:p>
          <a:p>
            <a:endParaRPr lang="en-US" sz="1400" dirty="0"/>
          </a:p>
          <a:p>
            <a:r>
              <a:rPr lang="en-US" sz="1400" dirty="0"/>
              <a:t>(3)  The ABC Company is donating the cost of 1,583 for student surveys.</a:t>
            </a:r>
          </a:p>
          <a:p>
            <a:endParaRPr lang="en-US" sz="1400" dirty="0"/>
          </a:p>
          <a:p>
            <a:r>
              <a:rPr lang="en-US" sz="1400" dirty="0"/>
              <a:t>(4)   The ABC Company is donating the printing costs for the bi-monthly brochures.</a:t>
            </a:r>
          </a:p>
          <a:p>
            <a:endParaRPr lang="en-US" sz="1400" dirty="0"/>
          </a:p>
          <a:p>
            <a:r>
              <a:rPr lang="en-US" sz="1400" dirty="0"/>
              <a:t>All costs are the value placed on the service at the time of this grant application.    </a:t>
            </a:r>
          </a:p>
          <a:p>
            <a:endParaRPr lang="en-US" sz="1400" dirty="0"/>
          </a:p>
          <a:p>
            <a:r>
              <a:rPr lang="en-US" sz="1400" dirty="0"/>
              <a:t>FEDERAL REQUEST (enter in Section B column 1, line 6h of form SF424A)   $15,815</a:t>
            </a:r>
          </a:p>
          <a:p>
            <a:endParaRPr lang="en-US" sz="1400" dirty="0"/>
          </a:p>
          <a:p>
            <a:r>
              <a:rPr lang="en-US" sz="1400" dirty="0"/>
              <a:t>NON-FEDERAL MATCH -(enter in Section B column 2, line 6h of form SF424A) $4,250</a:t>
            </a:r>
          </a:p>
          <a:p>
            <a:endParaRPr lang="en-US" sz="1400" dirty="0"/>
          </a:p>
          <a:p>
            <a:r>
              <a:rPr lang="en-US" sz="1400" dirty="0"/>
              <a:t>J. Indirect Charges: indirect costs to be charged to the grant</a:t>
            </a:r>
          </a:p>
          <a:p>
            <a:endParaRPr lang="en-US" sz="1400" dirty="0"/>
          </a:p>
          <a:p>
            <a:r>
              <a:rPr lang="en-US" sz="1400" dirty="0"/>
              <a:t>Indirect cost rate:  Indirect costs can only be claimed if your organization has a negotiated indirect cost rate agreement or cost allocation plan.  It is applied only to direct costs to the agency as allowed in the agreement or cost allocation plan. For information on applying for an indirect cost rate agreement go to: </a:t>
            </a:r>
          </a:p>
        </p:txBody>
      </p:sp>
    </p:spTree>
    <p:extLst>
      <p:ext uri="{BB962C8B-B14F-4D97-AF65-F5344CB8AC3E}">
        <p14:creationId xmlns:p14="http://schemas.microsoft.com/office/powerpoint/2010/main" val="2069014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E5DBD15-9B68-9850-F44B-971C2E974308}"/>
              </a:ext>
            </a:extLst>
          </p:cNvPr>
          <p:cNvSpPr txBox="1"/>
          <p:nvPr/>
        </p:nvSpPr>
        <p:spPr>
          <a:xfrm>
            <a:off x="1589314" y="1472539"/>
            <a:ext cx="8110847" cy="1754326"/>
          </a:xfrm>
          <a:prstGeom prst="rect">
            <a:avLst/>
          </a:prstGeom>
          <a:noFill/>
        </p:spPr>
        <p:txBody>
          <a:bodyPr wrap="square" rtlCol="0">
            <a:spAutoFit/>
          </a:bodyPr>
          <a:lstStyle/>
          <a:p>
            <a:r>
              <a:rPr lang="en-US" dirty="0"/>
              <a:t>			Opening Prayer</a:t>
            </a:r>
          </a:p>
          <a:p>
            <a:r>
              <a:rPr lang="en-US" dirty="0"/>
              <a:t>			</a:t>
            </a:r>
          </a:p>
          <a:p>
            <a:r>
              <a:rPr lang="en-US" dirty="0"/>
              <a:t>                                  </a:t>
            </a:r>
          </a:p>
          <a:p>
            <a:r>
              <a:rPr lang="en-US" dirty="0"/>
              <a:t>                                                      Rev. Phil Tom</a:t>
            </a:r>
          </a:p>
          <a:p>
            <a:r>
              <a:rPr lang="en-US" dirty="0"/>
              <a:t>                                                 Executive Director</a:t>
            </a:r>
          </a:p>
          <a:p>
            <a:r>
              <a:rPr lang="en-US" dirty="0"/>
              <a:t>                                 International Council of Community Churcher</a:t>
            </a:r>
          </a:p>
        </p:txBody>
      </p:sp>
    </p:spTree>
    <p:extLst>
      <p:ext uri="{BB962C8B-B14F-4D97-AF65-F5344CB8AC3E}">
        <p14:creationId xmlns:p14="http://schemas.microsoft.com/office/powerpoint/2010/main" val="351448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A15F17B-852B-4BBE-11DF-9AE4C7581B08}"/>
              </a:ext>
            </a:extLst>
          </p:cNvPr>
          <p:cNvSpPr txBox="1"/>
          <p:nvPr/>
        </p:nvSpPr>
        <p:spPr>
          <a:xfrm>
            <a:off x="303504" y="0"/>
            <a:ext cx="10892118" cy="7755969"/>
          </a:xfrm>
          <a:prstGeom prst="rect">
            <a:avLst/>
          </a:prstGeom>
          <a:noFill/>
        </p:spPr>
        <p:txBody>
          <a:bodyPr wrap="square">
            <a:spAutoFit/>
          </a:bodyPr>
          <a:lstStyle/>
          <a:p>
            <a:r>
              <a:rPr lang="en-US" sz="1400" dirty="0"/>
              <a:t>UNDER THIS SECTION REFLECT OTHER NON-FEDERAL SOURCES OF FUNDING BY DOLLAR AMOUNT AND NAME OF FUNDER e.g., Applicant, State, Local, Other, Program Income, etc. Other support is defined as all funds or resources, whether Federal, Non-federal or institutional, in direct support of activities through fellowships, gifts, prizes, In-kind contributions or other Non-federal means.</a:t>
            </a:r>
          </a:p>
          <a:p>
            <a:endParaRPr lang="en-US" sz="1400" dirty="0"/>
          </a:p>
          <a:p>
            <a:r>
              <a:rPr lang="en-US" sz="1400" dirty="0"/>
              <a:t>Provide the total proposed Project Period Federal &amp; Non-Federal funding as follows:</a:t>
            </a:r>
          </a:p>
          <a:p>
            <a:r>
              <a:rPr lang="en-US" sz="1400" dirty="0"/>
              <a:t>Proposed Project Period</a:t>
            </a:r>
          </a:p>
          <a:p>
            <a:r>
              <a:rPr lang="en-US" sz="1400" dirty="0"/>
              <a:t>a. Start Date:	09/30/2011	  b. End Date:	09/29/2016</a:t>
            </a:r>
          </a:p>
          <a:p>
            <a:r>
              <a:rPr lang="en-US" sz="1400" dirty="0"/>
              <a:t>BUDGET SUMMARY (should include future years and projected total)</a:t>
            </a:r>
          </a:p>
          <a:p>
            <a:endParaRPr lang="en-US" sz="1400" dirty="0"/>
          </a:p>
          <a:p>
            <a:r>
              <a:rPr lang="en-US" sz="1400" dirty="0"/>
              <a:t>Category	Federal Request For   Year 1	Non-Federal Match for Year 1	Year 2 Federal Request *	Year 2 Non-Federal Match *	Year 3 Federal Request *	Year 3 Non-Federal Match *	Year 4 Federal Request *	Year 4 Non-Federal Match *	Year 5 Federal Request *	Year 5 Non-Federal Match *</a:t>
            </a:r>
          </a:p>
          <a:p>
            <a:r>
              <a:rPr lang="en-US" sz="1400" dirty="0"/>
              <a:t>Personnel	$52,765	$21,580	$54,348	$1,338	$55,978	$40,000	$57,658	$35,000	$59,387	$43,000</a:t>
            </a:r>
          </a:p>
          <a:p>
            <a:r>
              <a:rPr lang="en-US" sz="1400" dirty="0"/>
              <a:t>Fringe	$10,896	$4,457	$11,223	$275	$11,558	$8,260	$11,906	$7,228	$12,263	$8,880</a:t>
            </a:r>
          </a:p>
          <a:p>
            <a:r>
              <a:rPr lang="en-US" sz="1400" dirty="0"/>
              <a:t>Travel	$2,444	$1,237	$2,444	$2,000	$2,444	$1,500	$2,444	$1,200	$2,444	$2,600</a:t>
            </a:r>
          </a:p>
          <a:p>
            <a:r>
              <a:rPr lang="en-US" sz="1400" dirty="0"/>
              <a:t>Equipment	0	0	0	0	0	0	0	0	0	0</a:t>
            </a:r>
          </a:p>
          <a:p>
            <a:r>
              <a:rPr lang="en-US" sz="1400" dirty="0"/>
              <a:t>Supplies	$3,796	$1,773	$3,796	$2,000	$3,796	$2,000	$3,796	$2,500	$3,796	$4,500</a:t>
            </a:r>
          </a:p>
          <a:p>
            <a:r>
              <a:rPr lang="en-US" sz="1400" dirty="0"/>
              <a:t>Contractual	$86,997	$26,051	$86,997	$67,000	$86,997	$15,000	$86,997	$10,000	$86,997	$14,500</a:t>
            </a:r>
          </a:p>
          <a:p>
            <a:r>
              <a:rPr lang="en-US" sz="1400" dirty="0"/>
              <a:t>Other	$15,815	$4,250	$13,752	$52,387	$11,629	$5,786	$9,440	$8,976	$7,187	$4,000</a:t>
            </a:r>
          </a:p>
          <a:p>
            <a:r>
              <a:rPr lang="en-US" sz="1400" dirty="0"/>
              <a:t>Total Direct Charges	$172,713	$59,348	$172,560	$125,000	$172,403	$72,546	$172,241	$64,904	$172,074	$77,480</a:t>
            </a:r>
          </a:p>
          <a:p>
            <a:r>
              <a:rPr lang="en-US" sz="1400" dirty="0"/>
              <a:t>Indirect Charges	$5,093	$2,083	$5,246	$129	$5,403	$3,861	$5,565	$3,378	$5,732	$4,150</a:t>
            </a:r>
          </a:p>
          <a:p>
            <a:r>
              <a:rPr lang="en-US" sz="1400" dirty="0"/>
              <a:t>Total Project Costs	$177,806	$61,431	$177,806	$125,129	$177,806	$76,407	$177,806	$68,282	$177,806	$81,630</a:t>
            </a:r>
          </a:p>
          <a:p>
            <a:r>
              <a:rPr lang="en-US" sz="1400" dirty="0"/>
              <a:t>										                                      TOTAL PROJECT COSTS:  Sum of Total Direct Costs and Indirect Costs</a:t>
            </a:r>
          </a:p>
          <a:p>
            <a:endParaRPr lang="en-US" sz="1400" dirty="0"/>
          </a:p>
          <a:p>
            <a:r>
              <a:rPr lang="en-US" sz="1400" dirty="0"/>
              <a:t>FEDERAL REQUEST (enter in Section B column 1 line 6k of form SF424A)    $889,030</a:t>
            </a:r>
          </a:p>
          <a:p>
            <a:r>
              <a:rPr lang="en-US" sz="1400" dirty="0"/>
              <a:t>NON-FEDERAL MATCH(enter in Section B column 2 line 6k of form SF424A) $412,879</a:t>
            </a:r>
          </a:p>
          <a:p>
            <a:r>
              <a:rPr lang="en-US" sz="1400" dirty="0"/>
              <a:t>* FOR REQUESTED FUTURE YEARS:</a:t>
            </a:r>
          </a:p>
          <a:p>
            <a:r>
              <a:rPr lang="en-US" sz="1400" dirty="0"/>
              <a:t>1. Please justify and explain any changes to the budget that differs from the reflected amounts reported in the 01 Year Budget Summary.</a:t>
            </a:r>
          </a:p>
          <a:p>
            <a:r>
              <a:rPr lang="en-US" sz="1400" dirty="0"/>
              <a:t>2. If a cost of living adjustment (COLA) is included in future years, provide your organization’s personnel policies and procedures that state all employees within the organization will receive a COLA.</a:t>
            </a:r>
          </a:p>
          <a:p>
            <a:endParaRPr lang="en-US" sz="1400" dirty="0"/>
          </a:p>
          <a:p>
            <a:endParaRPr lang="en-US" dirty="0"/>
          </a:p>
          <a:p>
            <a:endParaRPr lang="en-US" dirty="0"/>
          </a:p>
        </p:txBody>
      </p:sp>
    </p:spTree>
    <p:extLst>
      <p:ext uri="{BB962C8B-B14F-4D97-AF65-F5344CB8AC3E}">
        <p14:creationId xmlns:p14="http://schemas.microsoft.com/office/powerpoint/2010/main" val="9339210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C05CA1D-8C50-BCEC-7CDB-16E461E0F25C}"/>
              </a:ext>
            </a:extLst>
          </p:cNvPr>
          <p:cNvSpPr txBox="1"/>
          <p:nvPr/>
        </p:nvSpPr>
        <p:spPr>
          <a:xfrm>
            <a:off x="197070" y="213865"/>
            <a:ext cx="11541731" cy="6155531"/>
          </a:xfrm>
          <a:prstGeom prst="rect">
            <a:avLst/>
          </a:prstGeom>
          <a:noFill/>
        </p:spPr>
        <p:txBody>
          <a:bodyPr wrap="square">
            <a:spAutoFit/>
          </a:bodyPr>
          <a:lstStyle/>
          <a:p>
            <a:r>
              <a:rPr lang="en-US" sz="1400" dirty="0"/>
              <a:t>                                                          </a:t>
            </a:r>
            <a:r>
              <a:rPr lang="en-US" sz="1400" b="1" dirty="0"/>
              <a:t>Project design: methods and strategies</a:t>
            </a:r>
          </a:p>
          <a:p>
            <a:endParaRPr lang="en-US" sz="1400" b="1" dirty="0"/>
          </a:p>
          <a:p>
            <a:r>
              <a:rPr lang="en-US" sz="1400" dirty="0"/>
              <a:t>Now that the funding agency or grantee knows your goals, it’s time to tell them how you plan on achieving them.</a:t>
            </a:r>
          </a:p>
          <a:p>
            <a:r>
              <a:rPr lang="en-US" sz="1400" dirty="0"/>
              <a:t>List the new hires and skills, additional facilities, transport, and support services you need to </a:t>
            </a:r>
          </a:p>
          <a:p>
            <a:r>
              <a:rPr lang="en-US" sz="1400" dirty="0"/>
              <a:t>deliver the project and achieve the defined measures for success.</a:t>
            </a:r>
          </a:p>
          <a:p>
            <a:r>
              <a:rPr lang="en-US" sz="1400" dirty="0"/>
              <a:t>Good project management discipline and methodologies with detailed requirements specified </a:t>
            </a:r>
          </a:p>
          <a:p>
            <a:r>
              <a:rPr lang="en-US" sz="1400" dirty="0"/>
              <a:t>and individual tasks articulated (project schedule) will keep a good focus on tasks, deliverables and results.</a:t>
            </a:r>
          </a:p>
          <a:p>
            <a:r>
              <a:rPr lang="en-US" sz="1400" dirty="0"/>
              <a:t>	</a:t>
            </a:r>
          </a:p>
          <a:p>
            <a:r>
              <a:rPr lang="en-US" sz="1400" b="1" dirty="0"/>
              <a:t>		    Connect to the objectives. </a:t>
            </a:r>
          </a:p>
          <a:p>
            <a:r>
              <a:rPr lang="en-US" sz="1400" dirty="0"/>
              <a:t>Your methods and strategies absolutely need to be connected to the objectives you outlined, as well as the needs statement.  Be specific and introduce your methodologies as though you’re talking to someone who  knows nothing about your project.  You don’t </a:t>
            </a:r>
          </a:p>
          <a:p>
            <a:r>
              <a:rPr lang="en-US" sz="1400" dirty="0"/>
              <a:t>know who will be reading it.   If you can, find examples of when these same methods worked for previous </a:t>
            </a:r>
          </a:p>
          <a:p>
            <a:r>
              <a:rPr lang="en-US" sz="1400" dirty="0"/>
              <a:t>projects.   You need to demonstrate that the particular strategies you chose make sense for the </a:t>
            </a:r>
            <a:r>
              <a:rPr lang="en-US" sz="1400" dirty="0" err="1"/>
              <a:t>community.Demonstrate</a:t>
            </a:r>
            <a:r>
              <a:rPr lang="en-US" sz="1400" dirty="0"/>
              <a:t> cost-effectiveness. Make sure that the </a:t>
            </a:r>
            <a:r>
              <a:rPr lang="en-US" sz="1400" dirty="0" err="1"/>
              <a:t>grantmaker</a:t>
            </a:r>
            <a:r>
              <a:rPr lang="en-US" sz="1400" dirty="0"/>
              <a:t> realizes that your methods are rational, well-researched, and cost-effective.</a:t>
            </a:r>
          </a:p>
          <a:p>
            <a:r>
              <a:rPr lang="en-US" sz="1400" dirty="0"/>
              <a:t>		</a:t>
            </a:r>
          </a:p>
          <a:p>
            <a:r>
              <a:rPr lang="en-US" sz="1400" dirty="0"/>
              <a:t>Expected Outcomes and Positive Impact</a:t>
            </a:r>
          </a:p>
          <a:p>
            <a:r>
              <a:rPr lang="en-US" sz="1400" dirty="0"/>
              <a:t>Summarize the goals of your project and include a statement about the </a:t>
            </a:r>
            <a:r>
              <a:rPr lang="en-US" sz="1400" dirty="0" err="1"/>
              <a:t>mplications</a:t>
            </a:r>
            <a:r>
              <a:rPr lang="en-US" sz="1400" dirty="0"/>
              <a:t> for your customers,</a:t>
            </a:r>
          </a:p>
          <a:p>
            <a:r>
              <a:rPr lang="en-US" sz="1400" dirty="0"/>
              <a:t>the target population, and/or society in 3-4 sentences (or ~35-40% of total word count). broader</a:t>
            </a:r>
          </a:p>
          <a:p>
            <a:r>
              <a:rPr lang="en-US" sz="1400" dirty="0"/>
              <a:t>This section should immediately address how the funder's mission statement is addressed through your </a:t>
            </a:r>
          </a:p>
          <a:p>
            <a:r>
              <a:rPr lang="en-US" sz="1400" dirty="0"/>
              <a:t>grant </a:t>
            </a:r>
            <a:r>
              <a:rPr lang="en-US" sz="1400" dirty="0" err="1"/>
              <a:t>application.Use</a:t>
            </a:r>
            <a:r>
              <a:rPr lang="en-US" sz="1400" dirty="0"/>
              <a:t> keywords from the funding opportunity announcement within your executive </a:t>
            </a:r>
          </a:p>
          <a:p>
            <a:r>
              <a:rPr lang="en-US" sz="1400" dirty="0"/>
              <a:t>summary. Oftentimes a reviewer is looking for an exact word or phrase—make the reviewer's job easier by including word-for-word snippets from the funding announcement within your executive summary. It should ultimately link back to statements made </a:t>
            </a:r>
          </a:p>
          <a:p>
            <a:r>
              <a:rPr lang="en-US" sz="1400" dirty="0"/>
              <a:t>in the background/purpose section. Avoid making broad statements not supported by data. Finish by </a:t>
            </a:r>
          </a:p>
          <a:p>
            <a:r>
              <a:rPr lang="en-US" sz="1400" dirty="0"/>
              <a:t>discussing the positive impact of your proposed work and how the expected outcomes will advance your </a:t>
            </a:r>
          </a:p>
          <a:p>
            <a:r>
              <a:rPr lang="en-US" sz="1400" dirty="0"/>
              <a:t>business and the funder's mission.</a:t>
            </a:r>
          </a:p>
          <a:p>
            <a:endParaRPr lang="en-US" sz="1400" dirty="0"/>
          </a:p>
          <a:p>
            <a:endParaRPr lang="en-US" sz="1600" dirty="0"/>
          </a:p>
        </p:txBody>
      </p:sp>
    </p:spTree>
    <p:extLst>
      <p:ext uri="{BB962C8B-B14F-4D97-AF65-F5344CB8AC3E}">
        <p14:creationId xmlns:p14="http://schemas.microsoft.com/office/powerpoint/2010/main" val="482537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2BDD3A4-B64C-FAB2-E78B-9A18037135D8}"/>
              </a:ext>
            </a:extLst>
          </p:cNvPr>
          <p:cNvSpPr txBox="1"/>
          <p:nvPr/>
        </p:nvSpPr>
        <p:spPr>
          <a:xfrm>
            <a:off x="144287" y="345269"/>
            <a:ext cx="9606867" cy="5016758"/>
          </a:xfrm>
          <a:prstGeom prst="rect">
            <a:avLst/>
          </a:prstGeom>
          <a:noFill/>
        </p:spPr>
        <p:txBody>
          <a:bodyPr wrap="square">
            <a:spAutoFit/>
          </a:bodyPr>
          <a:lstStyle/>
          <a:p>
            <a:r>
              <a:rPr lang="en-US" sz="1600" b="1" dirty="0"/>
              <a:t>                                                                                         Evaluating Your Program</a:t>
            </a:r>
          </a:p>
          <a:p>
            <a:endParaRPr lang="en-US" sz="1600" dirty="0"/>
          </a:p>
          <a:p>
            <a:r>
              <a:rPr lang="en-US" sz="1600" dirty="0"/>
              <a:t>This section covers process evaluation — how will you track your program’s progress?</a:t>
            </a:r>
          </a:p>
          <a:p>
            <a:r>
              <a:rPr lang="en-US" sz="1600" dirty="0"/>
              <a:t>It also includes the timeframe needed for evaluation and who will do the evaluation including the specific skills or products needed and the cost of the evaluation phase of the project.</a:t>
            </a:r>
          </a:p>
          <a:p>
            <a:endParaRPr lang="en-US" sz="1600" dirty="0"/>
          </a:p>
          <a:p>
            <a:r>
              <a:rPr lang="en-US" sz="1600" dirty="0"/>
              <a:t>This is one of the most important steps to writing a grant proposal, as all funders will look for evaluations.</a:t>
            </a:r>
          </a:p>
          <a:p>
            <a:r>
              <a:rPr lang="en-US" sz="1600" dirty="0"/>
              <a:t>Whether we’re talking about government agencies or private foundations, they all need to know if the program they invested in made a difference. Evaluation can be quite expensive and need to have entry and exit criteria and specifically focused in-scope activities.</a:t>
            </a:r>
          </a:p>
          <a:p>
            <a:endParaRPr lang="en-US" sz="1600" dirty="0"/>
          </a:p>
          <a:p>
            <a:r>
              <a:rPr lang="en-US" sz="1600" dirty="0"/>
              <a:t>All out-of-scope evaluation activities need to be specified as this phase can easily blow out budget-wise.</a:t>
            </a:r>
          </a:p>
          <a:p>
            <a:r>
              <a:rPr lang="en-US" sz="1600" dirty="0"/>
              <a:t>Once again, solid project management discipline and methodologies will keep a good focus on evaluation tasks and results</a:t>
            </a:r>
          </a:p>
          <a:p>
            <a:r>
              <a:rPr lang="en-US" sz="1600" dirty="0"/>
              <a:t>Obtain feedback. However you imagine your evaluation process, it needs to include some sort of feedback from the community taking part in the project.	</a:t>
            </a:r>
          </a:p>
          <a:p>
            <a:endParaRPr lang="en-US" sz="1600" dirty="0"/>
          </a:p>
          <a:p>
            <a:r>
              <a:rPr lang="en-US" sz="1600" dirty="0"/>
              <a:t>Clearly outline the measurement methods that will tell both you and your funders how the program is doing. </a:t>
            </a:r>
          </a:p>
          <a:p>
            <a:r>
              <a:rPr lang="en-US" sz="1600" dirty="0"/>
              <a:t>Decide between internal and external evaluation. One of the most important variables here is whether you’ll be doing the evaluation with your staff or hire an external agency to do it independently.</a:t>
            </a:r>
          </a:p>
        </p:txBody>
      </p:sp>
    </p:spTree>
    <p:extLst>
      <p:ext uri="{BB962C8B-B14F-4D97-AF65-F5344CB8AC3E}">
        <p14:creationId xmlns:p14="http://schemas.microsoft.com/office/powerpoint/2010/main" val="5506605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1BB3EC0-D8D0-F4D4-7469-A4ECEA806684}"/>
              </a:ext>
            </a:extLst>
          </p:cNvPr>
          <p:cNvSpPr txBox="1"/>
          <p:nvPr/>
        </p:nvSpPr>
        <p:spPr>
          <a:xfrm>
            <a:off x="705680" y="228600"/>
            <a:ext cx="9760226" cy="6768253"/>
          </a:xfrm>
          <a:prstGeom prst="rect">
            <a:avLst/>
          </a:prstGeom>
          <a:noFill/>
        </p:spPr>
        <p:txBody>
          <a:bodyPr wrap="square">
            <a:spAutoFit/>
          </a:bodyPr>
          <a:lstStyle/>
          <a:p>
            <a:r>
              <a:rPr lang="en-US" sz="1600" dirty="0"/>
              <a:t>                                                                          </a:t>
            </a:r>
            <a:endParaRPr lang="en-US" sz="1600" i="1" dirty="0"/>
          </a:p>
          <a:p>
            <a:endParaRPr lang="en-US" sz="1600" dirty="0"/>
          </a:p>
          <a:p>
            <a:r>
              <a:rPr lang="en-US" sz="1600" dirty="0"/>
              <a:t>This section of your grant proposal is for funding requirements that go beyond the project, total cost of ownership including ongoing maintenance, daily business, and operational support. Sustainability” refers to the continuation of a project's goals, principles, and efforts to achieve desired outcomes. Although many grantees think that guaranteeing the sustainability of a project means finding the resources to continue it “as is” beyond the grant period, ensuring sustainability really means making sure that the goals of the project continue to be met through activities that are consistent with the current conditions and workforce development needs of the region, including the needs of both workers and industry.</a:t>
            </a:r>
          </a:p>
          <a:p>
            <a:endParaRPr lang="en-US" sz="1600" dirty="0"/>
          </a:p>
          <a:p>
            <a:r>
              <a:rPr lang="en-US" sz="1600" dirty="0"/>
              <a:t>Grantees are reminded that the expenditure of any grant funds on activities related to sustainability and sustainability planning must be consistent with the grantee's statement of work, and in accordance with all relevant rules and regulations that apply to their grants. When expending grant funds on activities related to sustainability and sustainability planning, grantees are reminded that they must adhere to Federal rules and regulations on outreach, fund raising, lobbying, and all other relevant and applicable rules and regulations.</a:t>
            </a:r>
          </a:p>
          <a:p>
            <a:endParaRPr lang="en-US" sz="1600" dirty="0"/>
          </a:p>
          <a:p>
            <a:r>
              <a:rPr lang="en-US" sz="1600" dirty="0"/>
              <a:t>Start Thinking About Sustainability Now</a:t>
            </a:r>
          </a:p>
          <a:p>
            <a:r>
              <a:rPr lang="en-US" sz="1600" dirty="0"/>
              <a:t>Clarify your vision</a:t>
            </a:r>
          </a:p>
          <a:p>
            <a:r>
              <a:rPr lang="en-US" sz="1600" dirty="0"/>
              <a:t>Determine what you want to sustain</a:t>
            </a:r>
          </a:p>
          <a:p>
            <a:r>
              <a:rPr lang="en-US" sz="1600" dirty="0"/>
              <a:t>Build collaboration</a:t>
            </a:r>
          </a:p>
          <a:p>
            <a:r>
              <a:rPr lang="en-US" sz="1600" dirty="0"/>
              <a:t>Choose your desired sustainability strategies and methods</a:t>
            </a:r>
          </a:p>
          <a:p>
            <a:r>
              <a:rPr lang="en-US" sz="1600" dirty="0"/>
              <a:t>Develop action steps for sustainability</a:t>
            </a:r>
          </a:p>
          <a:p>
            <a:r>
              <a:rPr lang="en-US" sz="1600" dirty="0"/>
              <a:t>Document and communicate your sustainability successes</a:t>
            </a:r>
          </a:p>
          <a:p>
            <a:r>
              <a:rPr lang="en-US" sz="1600" dirty="0"/>
              <a:t>Sustainability Tips</a:t>
            </a:r>
          </a:p>
          <a:p>
            <a:r>
              <a:rPr lang="en-US" sz="1600" dirty="0"/>
              <a:t>This may require you to articulate the projected ongoing costs (if any) for at least 5 years.</a:t>
            </a:r>
          </a:p>
          <a:p>
            <a:endParaRPr lang="en-US" sz="1600" dirty="0"/>
          </a:p>
          <a:p>
            <a:endParaRPr lang="en-US" sz="1600" dirty="0"/>
          </a:p>
        </p:txBody>
      </p:sp>
    </p:spTree>
    <p:extLst>
      <p:ext uri="{BB962C8B-B14F-4D97-AF65-F5344CB8AC3E}">
        <p14:creationId xmlns:p14="http://schemas.microsoft.com/office/powerpoint/2010/main" val="4325852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5339390-1E4D-E3BF-E3D5-F5D999DD75FA}"/>
              </a:ext>
            </a:extLst>
          </p:cNvPr>
          <p:cNvSpPr txBox="1"/>
          <p:nvPr/>
        </p:nvSpPr>
        <p:spPr>
          <a:xfrm>
            <a:off x="162339" y="320456"/>
            <a:ext cx="11867322" cy="6217087"/>
          </a:xfrm>
          <a:prstGeom prst="rect">
            <a:avLst/>
          </a:prstGeom>
          <a:noFill/>
        </p:spPr>
        <p:txBody>
          <a:bodyPr wrap="square">
            <a:spAutoFit/>
          </a:bodyPr>
          <a:lstStyle/>
          <a:p>
            <a:r>
              <a:rPr lang="en-US" sz="1600" dirty="0"/>
              <a:t>                                                                                            Sustainability Tips</a:t>
            </a:r>
          </a:p>
          <a:p>
            <a:endParaRPr lang="en-US" sz="1600" dirty="0"/>
          </a:p>
          <a:p>
            <a:r>
              <a:rPr lang="en-US" sz="1600" dirty="0"/>
              <a:t>Take sustainability seriously – Don't assume that if the idea is </a:t>
            </a:r>
            <a:r>
              <a:rPr lang="en-US" sz="1400" dirty="0"/>
              <a:t>good it will automatically attract future support. Sustainability must be planned.</a:t>
            </a:r>
          </a:p>
          <a:p>
            <a:endParaRPr lang="en-US" sz="1400" dirty="0"/>
          </a:p>
          <a:p>
            <a:r>
              <a:rPr lang="en-US" sz="1400" dirty="0"/>
              <a:t>Set clear and realistic expectations – What do you hope to sustain? What makes the most sense?</a:t>
            </a:r>
          </a:p>
          <a:p>
            <a:endParaRPr lang="en-US" sz="1400" dirty="0"/>
          </a:p>
          <a:p>
            <a:r>
              <a:rPr lang="en-US" sz="1400" dirty="0"/>
              <a:t>Build capacity – Consider whether or not to build the capacity of your organization in order to foster sustainability, such as developing new training activities that meet the workforce and industry demands in your local or regional area, or increasing the number of faculty, staff, or training courses currently offered.</a:t>
            </a:r>
          </a:p>
          <a:p>
            <a:endParaRPr lang="en-US" sz="1400" dirty="0"/>
          </a:p>
          <a:p>
            <a:r>
              <a:rPr lang="en-US" sz="1400" dirty="0"/>
              <a:t>Consider ways to institutionalize, or incorporate all or some part of the effort into existing, ongoing organizational or community operations, rather than continuing it as a separate project.</a:t>
            </a:r>
          </a:p>
          <a:p>
            <a:endParaRPr lang="en-US" sz="1400" dirty="0"/>
          </a:p>
          <a:p>
            <a:r>
              <a:rPr lang="en-US" sz="1400" dirty="0"/>
              <a:t>Collaborate with partners – on an ongoing basis. Make sure your partners realize the benefit of participating in your project, are kept up to date on how the project is doing, and feel involved. Build into the project design a role for partners in developing and implementing the sustainability plan.</a:t>
            </a:r>
          </a:p>
          <a:p>
            <a:endParaRPr lang="en-US" sz="1400" dirty="0"/>
          </a:p>
          <a:p>
            <a:r>
              <a:rPr lang="en-US" sz="1400" dirty="0"/>
              <a:t>Document and evaluate outputs and outcomes as marketing tools – Produce data and reports that can be used as tools to explain the initiative's mission and successes and to serve as outreach tools to garner further support. Toot your own horn as you go along. Don't wait until the end of the grant to get the word out about your successes.</a:t>
            </a:r>
          </a:p>
          <a:p>
            <a:endParaRPr lang="en-US" sz="1400" dirty="0"/>
          </a:p>
          <a:p>
            <a:r>
              <a:rPr lang="en-US" sz="1400" dirty="0"/>
              <a:t>Actively pursue the resources needed to ensure sustainability – Make sure specific staff members are tasked with pursuing needed resources. If possible, assemble a team to identify public and private resources that best align with what you wish to sustain, as well as any issues or challenges that may need to be addressed in order to successfully pursue those resources.</a:t>
            </a:r>
          </a:p>
          <a:p>
            <a:endParaRPr lang="en-US" sz="1400" dirty="0"/>
          </a:p>
          <a:p>
            <a:r>
              <a:rPr lang="en-US" sz="1400" dirty="0"/>
              <a:t>Look at what others have done to sustain their projects – Visit www.workforcegps.org, to access High Growth and Community-Based grantee solutions. These solutions include curriculum, competency models, distance learning tools, career aware-ness and outreach materials, research findings, case studies, career lattices, web sites, and more! You can search and download all of the solutions for free on workforcegps.org. Look at what other projects have done to see how they have sustained themselves and see what ideas might be adaptable to your project.</a:t>
            </a:r>
          </a:p>
          <a:p>
            <a:r>
              <a:rPr lang="en-US" sz="1400" dirty="0"/>
              <a:t>Source</a:t>
            </a:r>
          </a:p>
        </p:txBody>
      </p:sp>
    </p:spTree>
    <p:extLst>
      <p:ext uri="{BB962C8B-B14F-4D97-AF65-F5344CB8AC3E}">
        <p14:creationId xmlns:p14="http://schemas.microsoft.com/office/powerpoint/2010/main" val="36640632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6A64707-FC8C-EA34-F618-6553687C865F}"/>
              </a:ext>
            </a:extLst>
          </p:cNvPr>
          <p:cNvSpPr txBox="1"/>
          <p:nvPr/>
        </p:nvSpPr>
        <p:spPr>
          <a:xfrm>
            <a:off x="959529" y="-48356"/>
            <a:ext cx="9859617" cy="338554"/>
          </a:xfrm>
          <a:prstGeom prst="rect">
            <a:avLst/>
          </a:prstGeom>
          <a:noFill/>
        </p:spPr>
        <p:txBody>
          <a:bodyPr wrap="square">
            <a:spAutoFit/>
          </a:bodyPr>
          <a:lstStyle/>
          <a:p>
            <a:r>
              <a:rPr lang="en-US" sz="1600" dirty="0"/>
              <a:t>                                                     </a:t>
            </a:r>
          </a:p>
        </p:txBody>
      </p:sp>
      <p:sp>
        <p:nvSpPr>
          <p:cNvPr id="4" name="TextBox 3">
            <a:extLst>
              <a:ext uri="{FF2B5EF4-FFF2-40B4-BE49-F238E27FC236}">
                <a16:creationId xmlns:a16="http://schemas.microsoft.com/office/drawing/2014/main" xmlns="" id="{04560B5A-5F73-140F-45E2-D2F38298646C}"/>
              </a:ext>
            </a:extLst>
          </p:cNvPr>
          <p:cNvSpPr txBox="1"/>
          <p:nvPr/>
        </p:nvSpPr>
        <p:spPr>
          <a:xfrm>
            <a:off x="678094" y="290198"/>
            <a:ext cx="8948791" cy="5755422"/>
          </a:xfrm>
          <a:prstGeom prst="rect">
            <a:avLst/>
          </a:prstGeom>
          <a:noFill/>
        </p:spPr>
        <p:txBody>
          <a:bodyPr wrap="square">
            <a:spAutoFit/>
          </a:bodyPr>
          <a:lstStyle/>
          <a:p>
            <a:r>
              <a:rPr lang="en-US" dirty="0"/>
              <a:t>	</a:t>
            </a:r>
            <a:r>
              <a:rPr lang="en-US" sz="1400" dirty="0"/>
              <a:t>                                                            Nonprofit Websites</a:t>
            </a:r>
          </a:p>
          <a:p>
            <a:r>
              <a:rPr lang="en-US" sz="1400" dirty="0"/>
              <a:t>      This is not an exhaustive list.  Additional funders will be listed at the end of this PowerPoint presentation.</a:t>
            </a:r>
          </a:p>
          <a:p>
            <a:endParaRPr lang="en-US" sz="1400" dirty="0"/>
          </a:p>
          <a:p>
            <a:r>
              <a:rPr lang="en-US" sz="1400" dirty="0"/>
              <a:t>GuideStar</a:t>
            </a:r>
          </a:p>
          <a:p>
            <a:r>
              <a:rPr lang="en-US" sz="1400" dirty="0"/>
              <a:t>GuideStar hosts a comprehensive directory of nonprofits, and it claims to be the “most complete source of </a:t>
            </a:r>
          </a:p>
          <a:p>
            <a:r>
              <a:rPr lang="en-US" sz="1400" dirty="0"/>
              <a:t>information about U.S. charities and other nonprofit organizations.” The site organizes nonprofits by </a:t>
            </a:r>
          </a:p>
          <a:p>
            <a:r>
              <a:rPr lang="en-US" sz="1400" dirty="0"/>
              <a:t>sector, and you can search specifically within a particular area of interest or category. You can also search </a:t>
            </a:r>
          </a:p>
          <a:p>
            <a:r>
              <a:rPr lang="en-US" sz="1400" dirty="0"/>
              <a:t>by name or location.</a:t>
            </a:r>
          </a:p>
          <a:p>
            <a:endParaRPr lang="en-US" sz="1400" dirty="0"/>
          </a:p>
          <a:p>
            <a:r>
              <a:rPr lang="en-US" sz="1400" dirty="0"/>
              <a:t>Charity Navigator</a:t>
            </a:r>
          </a:p>
          <a:p>
            <a:r>
              <a:rPr lang="en-US" sz="1400" dirty="0"/>
              <a:t>Sometimes it’s helpful to have a watchdog that simplifies the process of finding the right nonprofits to </a:t>
            </a:r>
          </a:p>
          <a:p>
            <a:r>
              <a:rPr lang="en-US" sz="1400" dirty="0"/>
              <a:t>support. Charity Navigator is a nonprofit organization that rates and reviews hundreds of other charities </a:t>
            </a:r>
          </a:p>
          <a:p>
            <a:r>
              <a:rPr lang="en-US" sz="1400" dirty="0"/>
              <a:t>based on their transparency and financial accountability. Its site also serves as a clearinghouse for donations to </a:t>
            </a:r>
          </a:p>
          <a:p>
            <a:r>
              <a:rPr lang="en-US" sz="1400" dirty="0"/>
              <a:t>charities of all types. You can search for nonprofits by name or keyword here.</a:t>
            </a:r>
          </a:p>
          <a:p>
            <a:endParaRPr lang="en-US" sz="1400" dirty="0"/>
          </a:p>
          <a:p>
            <a:r>
              <a:rPr lang="en-US" sz="1400" dirty="0"/>
              <a:t>Grants.gov</a:t>
            </a:r>
          </a:p>
          <a:p>
            <a:r>
              <a:rPr lang="en-US" sz="1400" dirty="0"/>
              <a:t>The Grants.gov system houses information on over 1,000 grant programs and vets grant applications for </a:t>
            </a:r>
          </a:p>
          <a:p>
            <a:r>
              <a:rPr lang="en-US" sz="1400" dirty="0"/>
              <a:t>federal grant-making agencies. ts.gov - Getting Started Checklist</a:t>
            </a:r>
          </a:p>
          <a:p>
            <a:endParaRPr lang="en-US" sz="1400" dirty="0"/>
          </a:p>
          <a:p>
            <a:r>
              <a:rPr lang="en-US" sz="1400" dirty="0"/>
              <a:t>Candid</a:t>
            </a:r>
          </a:p>
          <a:p>
            <a:r>
              <a:rPr lang="en-US" sz="1400" dirty="0"/>
              <a:t>Candid’s Foundation Directory gives you access to the information you need to be smart and strategic with </a:t>
            </a:r>
          </a:p>
          <a:p>
            <a:r>
              <a:rPr lang="en-US" sz="1400" dirty="0"/>
              <a:t>your funding requests. The tools available on Foundation Directory allow you to tap funding opportunities </a:t>
            </a:r>
          </a:p>
          <a:p>
            <a:r>
              <a:rPr lang="en-US" sz="1400" dirty="0"/>
              <a:t>beyond open Requests for Proposals (RFPS) that make up less than 1% of total foundation funding. Digging </a:t>
            </a:r>
          </a:p>
          <a:p>
            <a:r>
              <a:rPr lang="en-US" sz="1400" dirty="0"/>
              <a:t>deeper is critical to your fundraising </a:t>
            </a:r>
            <a:r>
              <a:rPr lang="en-US" sz="1400" dirty="0" err="1"/>
              <a:t>succes</a:t>
            </a:r>
            <a:endParaRPr lang="en-US" sz="1400" dirty="0"/>
          </a:p>
          <a:p>
            <a:endParaRPr lang="en-US" sz="1400" dirty="0"/>
          </a:p>
          <a:p>
            <a:endParaRPr lang="en-US" sz="1400" dirty="0"/>
          </a:p>
        </p:txBody>
      </p:sp>
    </p:spTree>
    <p:extLst>
      <p:ext uri="{BB962C8B-B14F-4D97-AF65-F5344CB8AC3E}">
        <p14:creationId xmlns:p14="http://schemas.microsoft.com/office/powerpoint/2010/main" val="25739277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81680E6-2524-C91A-D0B2-9CAEBCABD65C}"/>
              </a:ext>
            </a:extLst>
          </p:cNvPr>
          <p:cNvSpPr txBox="1"/>
          <p:nvPr/>
        </p:nvSpPr>
        <p:spPr>
          <a:xfrm>
            <a:off x="2768906" y="1983036"/>
            <a:ext cx="6632153" cy="369332"/>
          </a:xfrm>
          <a:prstGeom prst="rect">
            <a:avLst/>
          </a:prstGeom>
          <a:noFill/>
        </p:spPr>
        <p:txBody>
          <a:bodyPr wrap="square" rtlCol="0">
            <a:spAutoFit/>
          </a:bodyPr>
          <a:lstStyle/>
          <a:p>
            <a:r>
              <a:rPr lang="en-US" dirty="0"/>
              <a:t>       Sample Grant Proposal for The About Face! Program</a:t>
            </a:r>
          </a:p>
        </p:txBody>
      </p:sp>
    </p:spTree>
    <p:extLst>
      <p:ext uri="{BB962C8B-B14F-4D97-AF65-F5344CB8AC3E}">
        <p14:creationId xmlns:p14="http://schemas.microsoft.com/office/powerpoint/2010/main" val="29858610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5E6A600-2E67-C6EB-1C14-E5D31127ECEC}"/>
              </a:ext>
            </a:extLst>
          </p:cNvPr>
          <p:cNvSpPr txBox="1"/>
          <p:nvPr/>
        </p:nvSpPr>
        <p:spPr>
          <a:xfrm>
            <a:off x="649996" y="135791"/>
            <a:ext cx="10455006" cy="6001643"/>
          </a:xfrm>
          <a:prstGeom prst="rect">
            <a:avLst/>
          </a:prstGeom>
          <a:noFill/>
        </p:spPr>
        <p:txBody>
          <a:bodyPr wrap="square">
            <a:spAutoFit/>
          </a:bodyPr>
          <a:lstStyle/>
          <a:p>
            <a:r>
              <a:rPr lang="en-US" sz="1400" dirty="0"/>
              <a:t>.				 </a:t>
            </a:r>
            <a:r>
              <a:rPr lang="en-US" sz="1600" dirty="0"/>
              <a:t>Agency Information</a:t>
            </a:r>
          </a:p>
          <a:p>
            <a:r>
              <a:rPr lang="en-US" sz="1600" dirty="0"/>
              <a:t> </a:t>
            </a:r>
          </a:p>
          <a:p>
            <a:r>
              <a:rPr lang="en-US" sz="1600" dirty="0"/>
              <a:t>Brief summary of agency history.</a:t>
            </a:r>
          </a:p>
          <a:p>
            <a:r>
              <a:rPr lang="en-US" sz="1600" dirty="0"/>
              <a:t>The About Face! Program for at-risk youth was formed to stem the growing use of illegal drugs, alcohol and tobacco by young people in the associated communities of Baltimore City, Baltimore County, Carroll County, Prince George's County, Wicomico County, and Allegany County in Maryland. Our program believes that drug and alcohol use is a major contributing factor in the growing juvenile crime figures and violent behavior in the targeted communities. The About Face! Program supports the counterdrug efforts in the associated communities by establishing after-school programs targeted toward at-risk middle school children. The program educates children about the dangers of using illegal drugs, alcohol and tobacco, and also emphasizes social life skills, such as anger management, conflict resolution, teenage pregnancy prevention, team building, and self-esteem improvement.</a:t>
            </a:r>
          </a:p>
          <a:p>
            <a:r>
              <a:rPr lang="en-US" sz="1600" dirty="0"/>
              <a:t>(When you have a government agency as the fiscal agent, mention the connection briefly and move on. You want to draw the funder's attention back to the program and not let it dwell on the mega-sized umbrella agency — in this case, the Maryland National Guard.)</a:t>
            </a:r>
          </a:p>
          <a:p>
            <a:r>
              <a:rPr lang="en-US" sz="1600" dirty="0"/>
              <a:t>The Maryland National Guard Foundation operates the About Face! Program in partnership with local coalitions located in each of the target communities. Started in 1991 under another name, the About Face! Program has been known by its current name since 1996. From the beginning, it has been funded primarily through the Maryland National Guard's counterdrug budget. However, the provider of these federal funds, the U.S. Department of Defense, has numerous restrictions on expenditures. These restrictions have caused the Maryland National Guard Foundation to embrace the About Face! Program and aggressively seek unrestricted grant funds from foundations, corporations, and other government grant sources for its continuation and expansion. While we have had some noted grant successes, the ever-present need to educate Maryland's youth about the dangers of using drugs means that the Guard's Foundation must identify and invite new partners on an annual basis — especially for the Baltimore City middle school programs at Fallstaff and Garrison Middle Schools and the Baltimore County program at Old Court Middle School.</a:t>
            </a:r>
          </a:p>
        </p:txBody>
      </p:sp>
      <p:sp>
        <p:nvSpPr>
          <p:cNvPr id="6" name="TextBox 5">
            <a:extLst>
              <a:ext uri="{FF2B5EF4-FFF2-40B4-BE49-F238E27FC236}">
                <a16:creationId xmlns:a16="http://schemas.microsoft.com/office/drawing/2014/main" xmlns="" id="{3BCEE116-CE38-DC35-A092-B30F69EC3481}"/>
              </a:ext>
            </a:extLst>
          </p:cNvPr>
          <p:cNvSpPr txBox="1"/>
          <p:nvPr/>
        </p:nvSpPr>
        <p:spPr>
          <a:xfrm>
            <a:off x="3277607" y="5943600"/>
            <a:ext cx="5044628" cy="367748"/>
          </a:xfrm>
          <a:prstGeom prst="rect">
            <a:avLst/>
          </a:prstGeom>
          <a:noFill/>
        </p:spPr>
        <p:txBody>
          <a:bodyPr wrap="square" rtlCol="0">
            <a:spAutoFit/>
          </a:bodyPr>
          <a:lstStyle/>
          <a:p>
            <a:r>
              <a:rPr lang="en-US" dirty="0"/>
              <a:t>      </a:t>
            </a:r>
          </a:p>
        </p:txBody>
      </p:sp>
    </p:spTree>
    <p:extLst>
      <p:ext uri="{BB962C8B-B14F-4D97-AF65-F5344CB8AC3E}">
        <p14:creationId xmlns:p14="http://schemas.microsoft.com/office/powerpoint/2010/main" val="34658869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7D7D5A4-1E6F-DE6F-EE0E-9C0E382A2308}"/>
              </a:ext>
            </a:extLst>
          </p:cNvPr>
          <p:cNvSpPr txBox="1"/>
          <p:nvPr/>
        </p:nvSpPr>
        <p:spPr>
          <a:xfrm>
            <a:off x="167148" y="98323"/>
            <a:ext cx="10028903" cy="369332"/>
          </a:xfrm>
          <a:prstGeom prst="rect">
            <a:avLst/>
          </a:prstGeom>
          <a:noFill/>
        </p:spPr>
        <p:txBody>
          <a:bodyPr wrap="square">
            <a:spAutoFit/>
          </a:bodyPr>
          <a:lstStyle/>
          <a:p>
            <a:r>
              <a:rPr lang="en-US" b="1" dirty="0"/>
              <a:t>		     </a:t>
            </a:r>
          </a:p>
        </p:txBody>
      </p:sp>
      <p:sp>
        <p:nvSpPr>
          <p:cNvPr id="4" name="TextBox 3">
            <a:extLst>
              <a:ext uri="{FF2B5EF4-FFF2-40B4-BE49-F238E27FC236}">
                <a16:creationId xmlns:a16="http://schemas.microsoft.com/office/drawing/2014/main" xmlns="" id="{0D0D1AC8-C9DD-7D9A-0409-705461FE8DBE}"/>
              </a:ext>
            </a:extLst>
          </p:cNvPr>
          <p:cNvSpPr txBox="1"/>
          <p:nvPr/>
        </p:nvSpPr>
        <p:spPr>
          <a:xfrm>
            <a:off x="815249" y="200100"/>
            <a:ext cx="9860096" cy="3570208"/>
          </a:xfrm>
          <a:prstGeom prst="rect">
            <a:avLst/>
          </a:prstGeom>
          <a:noFill/>
        </p:spPr>
        <p:txBody>
          <a:bodyPr wrap="square">
            <a:spAutoFit/>
          </a:bodyPr>
          <a:lstStyle/>
          <a:p>
            <a:r>
              <a:rPr lang="en-US" dirty="0"/>
              <a:t> 	            </a:t>
            </a:r>
            <a:r>
              <a:rPr lang="en-US" sz="1600" dirty="0"/>
              <a:t>Brief statement of agency's mission, goals, and/or objectives.</a:t>
            </a:r>
          </a:p>
          <a:p>
            <a:endParaRPr lang="en-US" sz="1600" dirty="0"/>
          </a:p>
          <a:p>
            <a:r>
              <a:rPr lang="en-US" sz="1600" dirty="0"/>
              <a:t>(It's okay to use "our" instead of "the" or ''it" to connect with the grant reader's values.)</a:t>
            </a:r>
          </a:p>
          <a:p>
            <a:r>
              <a:rPr lang="en-US" sz="1600" dirty="0"/>
              <a:t>Our mission is to reduce the incidence and prevalence of violent behavior and substance abuse, while increasing positive parent-youth interaction of middle school students throughout the entire State of Maryland.</a:t>
            </a:r>
          </a:p>
          <a:p>
            <a:r>
              <a:rPr lang="en-US" sz="1600" dirty="0"/>
              <a:t>The goal of the About Face! Program is to reduce the incidence and prevalence of violent behavior and substance abuse among middle school students, while increasing positive parent-youth interaction.</a:t>
            </a:r>
          </a:p>
          <a:p>
            <a:endParaRPr lang="en-US" sz="1600" dirty="0"/>
          </a:p>
          <a:p>
            <a:r>
              <a:rPr lang="en-US" sz="1600" dirty="0"/>
              <a:t>The Foundation's objectives as they relate to the About Face! Program are:</a:t>
            </a:r>
          </a:p>
          <a:p>
            <a:r>
              <a:rPr lang="en-US" sz="1600" dirty="0"/>
              <a:t>1.	Reduce incidences of teen drug use in Maryland schools and neighborhoods.</a:t>
            </a:r>
          </a:p>
          <a:p>
            <a:r>
              <a:rPr lang="en-US" sz="1600" dirty="0"/>
              <a:t>2.	Reduce incidences of teen violence in Maryland schools and neighborhoods. </a:t>
            </a:r>
          </a:p>
          <a:p>
            <a:r>
              <a:rPr lang="en-US" sz="1600" dirty="0"/>
              <a:t>3.	Increase awareness by parents and caregivers that they must enlist extended family members, neighbors, local churches, and other neighborhood-based resources to become their eyes and ears in helping their child(ren) survive the troubling, anxiety-filled pre-adult years.</a:t>
            </a:r>
          </a:p>
        </p:txBody>
      </p:sp>
    </p:spTree>
    <p:extLst>
      <p:ext uri="{BB962C8B-B14F-4D97-AF65-F5344CB8AC3E}">
        <p14:creationId xmlns:p14="http://schemas.microsoft.com/office/powerpoint/2010/main" val="30390303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56A602A-5FFC-53BC-05CF-CF3F8395CA1F}"/>
              </a:ext>
            </a:extLst>
          </p:cNvPr>
          <p:cNvSpPr txBox="1"/>
          <p:nvPr/>
        </p:nvSpPr>
        <p:spPr>
          <a:xfrm>
            <a:off x="736294" y="332290"/>
            <a:ext cx="10719412" cy="4555093"/>
          </a:xfrm>
          <a:prstGeom prst="rect">
            <a:avLst/>
          </a:prstGeom>
          <a:noFill/>
        </p:spPr>
        <p:txBody>
          <a:bodyPr wrap="square">
            <a:spAutoFit/>
          </a:bodyPr>
          <a:lstStyle/>
          <a:p>
            <a:r>
              <a:rPr lang="en-US" dirty="0"/>
              <a:t> 	</a:t>
            </a:r>
            <a:r>
              <a:rPr lang="en-US" sz="1600" b="1" dirty="0"/>
              <a:t>Description of current programs, activities, and accomplishments.</a:t>
            </a:r>
          </a:p>
          <a:p>
            <a:endParaRPr lang="en-US" sz="1600" b="1" dirty="0"/>
          </a:p>
          <a:p>
            <a:r>
              <a:rPr lang="en-US" sz="1600" dirty="0"/>
              <a:t>The sole current program of the Maryland National Guard Foundation is the About Face! Program.</a:t>
            </a:r>
          </a:p>
          <a:p>
            <a:r>
              <a:rPr lang="en-US" sz="1600" dirty="0"/>
              <a:t>(</a:t>
            </a:r>
            <a:r>
              <a:rPr lang="en-US" sz="1600" b="1" dirty="0"/>
              <a:t>Make your current programs and activities stand out by using ALL CAPS.)</a:t>
            </a:r>
          </a:p>
          <a:p>
            <a:endParaRPr lang="en-US" sz="1600" b="1" dirty="0"/>
          </a:p>
          <a:p>
            <a:r>
              <a:rPr lang="en-US" sz="1600" dirty="0"/>
              <a:t>AFTER-SCHOOL ACTIVITIES: 3 p.m. to 6 p.m., three days per week in each school. Staff work with students to complete homework as well as supervise physical and recreational activities that reinforce teamwork, increase self-esteem, and teach problem-solving techniques. Staff also use a program called "Second Step" to introduce violence prevention and life-skills tools. In addition, students are taken on field trips to places supporting the goals and objectives of the About Face! Program. Students participating in this phase have measurably better grades and behavior.</a:t>
            </a:r>
          </a:p>
          <a:p>
            <a:endParaRPr lang="en-US" sz="1600" dirty="0"/>
          </a:p>
          <a:p>
            <a:r>
              <a:rPr lang="en-US" sz="1600" dirty="0"/>
              <a:t>POSITIVE PARENTING ACTIVITIES: one of the highlights of the About Face! Program is our positive parenting course, which is conducted in the third quarter of the year. This course is designed to improve the parenting skills of parents and caregivers with children in the IO- to 15-year-old age group. The course is conducted one night a week, over six to eight weeks, in the schools.</a:t>
            </a:r>
          </a:p>
          <a:p>
            <a:r>
              <a:rPr lang="en-US" sz="1600" dirty="0"/>
              <a:t>SUMMER CAMP ACTIVITIES: In this phase children are bussed for the day from their schools to a National Guard Base. Camp group activities are designed to reduce violence and improve social and leadership skills, self-esteem, and decision-making skills.</a:t>
            </a:r>
          </a:p>
          <a:p>
            <a:r>
              <a:rPr lang="en-US" sz="1600" dirty="0"/>
              <a:t>(Always share successful evaluation findings in order to show that you practice accountability.)</a:t>
            </a:r>
          </a:p>
        </p:txBody>
      </p:sp>
    </p:spTree>
    <p:extLst>
      <p:ext uri="{BB962C8B-B14F-4D97-AF65-F5344CB8AC3E}">
        <p14:creationId xmlns:p14="http://schemas.microsoft.com/office/powerpoint/2010/main" val="4106157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EB30F3E-9A69-00DE-C8F6-43F4681BB4DA}"/>
              </a:ext>
            </a:extLst>
          </p:cNvPr>
          <p:cNvSpPr txBox="1"/>
          <p:nvPr/>
        </p:nvSpPr>
        <p:spPr>
          <a:xfrm>
            <a:off x="529404" y="826643"/>
            <a:ext cx="9640739" cy="4154984"/>
          </a:xfrm>
          <a:prstGeom prst="rect">
            <a:avLst/>
          </a:prstGeom>
          <a:noFill/>
        </p:spPr>
        <p:txBody>
          <a:bodyPr wrap="square">
            <a:spAutoFit/>
          </a:bodyPr>
          <a:lstStyle/>
          <a:p>
            <a:r>
              <a:rPr lang="en-US" dirty="0"/>
              <a:t>                                                               </a:t>
            </a:r>
            <a:r>
              <a:rPr lang="en-US" sz="1600" dirty="0"/>
              <a:t>About the Facilitator</a:t>
            </a:r>
          </a:p>
          <a:p>
            <a:endParaRPr lang="en-US" sz="1600" dirty="0"/>
          </a:p>
          <a:p>
            <a:endParaRPr lang="en-US" sz="1600" dirty="0"/>
          </a:p>
          <a:p>
            <a:r>
              <a:rPr lang="en-US" sz="1600" dirty="0"/>
              <a:t>Dr. Linda Abington is CEO of Meant 2 Empower, Inc. a business consulting service and a member of Abba Church of Renewed Faith, Nondenominational where Rev. Dr. </a:t>
            </a:r>
            <a:r>
              <a:rPr lang="en-US" sz="1600" dirty="0" err="1"/>
              <a:t>Sharyon</a:t>
            </a:r>
            <a:r>
              <a:rPr lang="en-US" sz="1600" dirty="0"/>
              <a:t> Cosey is the Senior Pastor and the Vice President of Enrollment and Enlistment with ICCC. Dr. Abington has had extensive experience in grant writing for over twenty  years.  She has written funded proposals through private organizations and at the city, county, state, and federal levels.  She has also provided grant writing training for a number of organizations.</a:t>
            </a:r>
          </a:p>
          <a:p>
            <a:endParaRPr lang="en-US" sz="1600" dirty="0"/>
          </a:p>
          <a:p>
            <a:r>
              <a:rPr lang="en-US" sz="1600" dirty="0"/>
              <a:t>It is with great pride and appreciation that Dr. Abington will assist ICCC and its members to acquire funding in order to provide much needed services for their perspective communities. </a:t>
            </a:r>
          </a:p>
          <a:p>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18448060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15759D0-CBBF-4C31-E2A1-88B073893617}"/>
              </a:ext>
            </a:extLst>
          </p:cNvPr>
          <p:cNvSpPr txBox="1"/>
          <p:nvPr/>
        </p:nvSpPr>
        <p:spPr>
          <a:xfrm>
            <a:off x="881349" y="746224"/>
            <a:ext cx="9882130" cy="3293209"/>
          </a:xfrm>
          <a:prstGeom prst="rect">
            <a:avLst/>
          </a:prstGeom>
          <a:noFill/>
        </p:spPr>
        <p:txBody>
          <a:bodyPr wrap="square">
            <a:spAutoFit/>
          </a:bodyPr>
          <a:lstStyle/>
          <a:p>
            <a:r>
              <a:rPr lang="en-US" sz="1600" dirty="0"/>
              <a:t>                                                                          Evaluation</a:t>
            </a:r>
          </a:p>
          <a:p>
            <a:endParaRPr lang="en-US" sz="1600" dirty="0"/>
          </a:p>
          <a:p>
            <a:r>
              <a:rPr lang="en-US" sz="1600" dirty="0"/>
              <a:t>Qualitative and quantitative evaluation findings indicate that the About Face! Program is reducing drug use among middle school students at the targeted schools in five Maryland counties by at least 10 percent or more annually. The program has also resulted in better behavior by the 36 Fallstaff Middle School and 22 Garrison Middle School students participating in Baltimore City and 50 Old Court Middle School students in Baltimore County. Those students were involved in 25 percent fewer incidences of violence and a 75 percent reduction in gateway drug curiosity and exploration. For the same target group, baseline (program entry) academic scores improved by one point by graduation from the one-year program (based on a grade point average ranging from O [failing] to 4.0 </a:t>
            </a:r>
          </a:p>
          <a:p>
            <a:r>
              <a:rPr lang="en-US" sz="1600" dirty="0"/>
              <a:t>(Do show that you 're not the new kid on the block by listing past and current funding support. This is helpful because some funder's don 't want to be the first to fund a new nonprofit organization.)</a:t>
            </a:r>
          </a:p>
          <a:p>
            <a:endParaRPr lang="en-US" sz="1600" dirty="0"/>
          </a:p>
          <a:p>
            <a:endParaRPr lang="en-US" sz="1600" dirty="0"/>
          </a:p>
        </p:txBody>
      </p:sp>
    </p:spTree>
    <p:extLst>
      <p:ext uri="{BB962C8B-B14F-4D97-AF65-F5344CB8AC3E}">
        <p14:creationId xmlns:p14="http://schemas.microsoft.com/office/powerpoint/2010/main" val="1467579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356CFC9-C128-EDB6-2F8B-2B49B455F1A4}"/>
              </a:ext>
            </a:extLst>
          </p:cNvPr>
          <p:cNvSpPr txBox="1"/>
          <p:nvPr/>
        </p:nvSpPr>
        <p:spPr>
          <a:xfrm>
            <a:off x="366074" y="946916"/>
            <a:ext cx="10177152" cy="861774"/>
          </a:xfrm>
          <a:prstGeom prst="rect">
            <a:avLst/>
          </a:prstGeom>
          <a:noFill/>
        </p:spPr>
        <p:txBody>
          <a:bodyPr wrap="square">
            <a:spAutoFit/>
          </a:bodyPr>
          <a:lstStyle/>
          <a:p>
            <a:endParaRPr lang="en-US" sz="1600" dirty="0"/>
          </a:p>
          <a:p>
            <a:endParaRPr lang="en-US" sz="1600" dirty="0"/>
          </a:p>
          <a:p>
            <a:endParaRPr lang="en-US" sz="1600" dirty="0"/>
          </a:p>
        </p:txBody>
      </p:sp>
      <p:sp>
        <p:nvSpPr>
          <p:cNvPr id="4" name="TextBox 3">
            <a:extLst>
              <a:ext uri="{FF2B5EF4-FFF2-40B4-BE49-F238E27FC236}">
                <a16:creationId xmlns:a16="http://schemas.microsoft.com/office/drawing/2014/main" xmlns="" id="{37FBDB0C-8A55-DFE3-ACA0-08AA4C5E5DD1}"/>
              </a:ext>
            </a:extLst>
          </p:cNvPr>
          <p:cNvSpPr txBox="1"/>
          <p:nvPr/>
        </p:nvSpPr>
        <p:spPr>
          <a:xfrm>
            <a:off x="1311007" y="1230978"/>
            <a:ext cx="9793995" cy="4031873"/>
          </a:xfrm>
          <a:prstGeom prst="rect">
            <a:avLst/>
          </a:prstGeom>
          <a:noFill/>
        </p:spPr>
        <p:txBody>
          <a:bodyPr wrap="square">
            <a:spAutoFit/>
          </a:bodyPr>
          <a:lstStyle/>
          <a:p>
            <a:r>
              <a:rPr lang="en-US" sz="1600" dirty="0"/>
              <a:t>                                                                                  Sustainability</a:t>
            </a:r>
          </a:p>
          <a:p>
            <a:endParaRPr lang="en-US" sz="1600" dirty="0"/>
          </a:p>
          <a:p>
            <a:r>
              <a:rPr lang="en-US" sz="1600" dirty="0"/>
              <a:t>The Maryland National Guard Foundation has been fortunate in its ongoing long-term relationship with the Harry and Jeanette Weinberg Foundation. To date (over two years), their foundation has granted $120,000 to the About Face! Program for ongoing operational expenses.</a:t>
            </a:r>
          </a:p>
          <a:p>
            <a:r>
              <a:rPr lang="en-US" sz="1600" dirty="0"/>
              <a:t>Other contributors to the Foundation include:</a:t>
            </a:r>
          </a:p>
          <a:p>
            <a:r>
              <a:rPr lang="en-US" sz="1600" dirty="0"/>
              <a:t>Family League of Baltimore City</a:t>
            </a:r>
          </a:p>
          <a:p>
            <a:r>
              <a:rPr lang="en-US" sz="1600" dirty="0"/>
              <a:t>Governor's Office of Crime Control and Prevention Maryland Military Department</a:t>
            </a:r>
          </a:p>
          <a:p>
            <a:r>
              <a:rPr lang="en-US" sz="1600" dirty="0"/>
              <a:t>United Way of Central Maryland</a:t>
            </a:r>
          </a:p>
          <a:p>
            <a:r>
              <a:rPr lang="en-US" sz="1600" dirty="0"/>
              <a:t>George Preston Marshall Foundation</a:t>
            </a:r>
          </a:p>
          <a:p>
            <a:r>
              <a:rPr lang="en-US" sz="1600" dirty="0"/>
              <a:t>Goldsmith Family Foundation</a:t>
            </a:r>
          </a:p>
          <a:p>
            <a:r>
              <a:rPr lang="en-US" sz="1600" dirty="0"/>
              <a:t>John Leidy Foundation</a:t>
            </a:r>
          </a:p>
          <a:p>
            <a:r>
              <a:rPr lang="en-US" sz="1600" dirty="0"/>
              <a:t>Constellation Energy Group</a:t>
            </a:r>
          </a:p>
          <a:p>
            <a:r>
              <a:rPr lang="en-US" sz="1600" dirty="0" err="1"/>
              <a:t>Wiessner</a:t>
            </a:r>
            <a:r>
              <a:rPr lang="en-US" sz="1600" dirty="0"/>
              <a:t> Foundation</a:t>
            </a:r>
          </a:p>
          <a:p>
            <a:endParaRPr lang="en-US" sz="1600" dirty="0"/>
          </a:p>
          <a:p>
            <a:endParaRPr lang="en-US" sz="1600" dirty="0"/>
          </a:p>
        </p:txBody>
      </p:sp>
    </p:spTree>
    <p:extLst>
      <p:ext uri="{BB962C8B-B14F-4D97-AF65-F5344CB8AC3E}">
        <p14:creationId xmlns:p14="http://schemas.microsoft.com/office/powerpoint/2010/main" val="25581993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817F337-1B25-C772-77E3-1A9228411E72}"/>
              </a:ext>
            </a:extLst>
          </p:cNvPr>
          <p:cNvPicPr>
            <a:picLocks noChangeAspect="1"/>
          </p:cNvPicPr>
          <p:nvPr/>
        </p:nvPicPr>
        <p:blipFill>
          <a:blip r:embed="rId2"/>
          <a:stretch>
            <a:fillRect/>
          </a:stretch>
        </p:blipFill>
        <p:spPr>
          <a:xfrm>
            <a:off x="3047736" y="1714351"/>
            <a:ext cx="6096528" cy="3429297"/>
          </a:xfrm>
          <a:prstGeom prst="rect">
            <a:avLst/>
          </a:prstGeom>
        </p:spPr>
      </p:pic>
      <p:pic>
        <p:nvPicPr>
          <p:cNvPr id="3" name="Picture 2">
            <a:extLst>
              <a:ext uri="{FF2B5EF4-FFF2-40B4-BE49-F238E27FC236}">
                <a16:creationId xmlns:a16="http://schemas.microsoft.com/office/drawing/2014/main" xmlns="" id="{4F78E037-42BA-3FAF-0509-975439AB00C8}"/>
              </a:ext>
            </a:extLst>
          </p:cNvPr>
          <p:cNvPicPr>
            <a:picLocks noChangeAspect="1"/>
          </p:cNvPicPr>
          <p:nvPr/>
        </p:nvPicPr>
        <p:blipFill>
          <a:blip r:embed="rId2"/>
          <a:stretch>
            <a:fillRect/>
          </a:stretch>
        </p:blipFill>
        <p:spPr>
          <a:xfrm>
            <a:off x="2710279" y="1714351"/>
            <a:ext cx="6096528" cy="3429297"/>
          </a:xfrm>
          <a:prstGeom prst="rect">
            <a:avLst/>
          </a:prstGeom>
        </p:spPr>
      </p:pic>
      <p:sp>
        <p:nvSpPr>
          <p:cNvPr id="5" name="TextBox 4">
            <a:extLst>
              <a:ext uri="{FF2B5EF4-FFF2-40B4-BE49-F238E27FC236}">
                <a16:creationId xmlns:a16="http://schemas.microsoft.com/office/drawing/2014/main" xmlns="" id="{D2B5B128-57C9-A557-23D2-340C413923AA}"/>
              </a:ext>
            </a:extLst>
          </p:cNvPr>
          <p:cNvSpPr txBox="1"/>
          <p:nvPr/>
        </p:nvSpPr>
        <p:spPr>
          <a:xfrm>
            <a:off x="1894901" y="846965"/>
            <a:ext cx="7086600" cy="2831544"/>
          </a:xfrm>
          <a:prstGeom prst="rect">
            <a:avLst/>
          </a:prstGeom>
          <a:noFill/>
        </p:spPr>
        <p:txBody>
          <a:bodyPr wrap="square">
            <a:spAutoFit/>
          </a:bodyPr>
          <a:lstStyle/>
          <a:p>
            <a:r>
              <a:rPr lang="en-US" dirty="0"/>
              <a:t> 	</a:t>
            </a:r>
            <a:r>
              <a:rPr lang="en-US" sz="1600" dirty="0"/>
              <a:t>Overall agency plans for the coming year.</a:t>
            </a:r>
          </a:p>
          <a:p>
            <a:endParaRPr lang="en-US" sz="1600" dirty="0"/>
          </a:p>
          <a:p>
            <a:r>
              <a:rPr lang="en-US" sz="1600" dirty="0"/>
              <a:t>Plans for the About Face! Program — Baltimore City and Baltimore County Middle Schools component in the next calendar year are:</a:t>
            </a:r>
          </a:p>
          <a:p>
            <a:r>
              <a:rPr lang="en-US" sz="1600" dirty="0"/>
              <a:t>The About Face! Program is best described in the Vision Statement: Our plans are to maintain our partnership in the Maryland National Guard's Counterdrug Initiative by maintaining a fully funded and cost-effective drug-demand reduction program in Baltimore City and County middle schools. The ultimate outcome for the program is to reduce the incidence and prevalence of violent behavior and substance abuse among Baltimore City and County middle school students, while increasing positive parent-youth interaction.</a:t>
            </a:r>
          </a:p>
        </p:txBody>
      </p:sp>
    </p:spTree>
    <p:extLst>
      <p:ext uri="{BB962C8B-B14F-4D97-AF65-F5344CB8AC3E}">
        <p14:creationId xmlns:p14="http://schemas.microsoft.com/office/powerpoint/2010/main" val="18419039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AC5F96C-F730-7D69-9CE3-A066E2DC690E}"/>
              </a:ext>
            </a:extLst>
          </p:cNvPr>
          <p:cNvSpPr txBox="1"/>
          <p:nvPr/>
        </p:nvSpPr>
        <p:spPr>
          <a:xfrm>
            <a:off x="892365" y="651792"/>
            <a:ext cx="9441455" cy="3293209"/>
          </a:xfrm>
          <a:prstGeom prst="rect">
            <a:avLst/>
          </a:prstGeom>
          <a:noFill/>
        </p:spPr>
        <p:txBody>
          <a:bodyPr wrap="square">
            <a:spAutoFit/>
          </a:bodyPr>
          <a:lstStyle/>
          <a:p>
            <a:r>
              <a:rPr lang="en-US" sz="1600" b="1" dirty="0"/>
              <a:t>Description of organizational structure, board/staff responsibilities, and level of volunteer involvement.</a:t>
            </a:r>
          </a:p>
          <a:p>
            <a:r>
              <a:rPr lang="en-US" sz="1600" dirty="0"/>
              <a:t>       </a:t>
            </a:r>
          </a:p>
          <a:p>
            <a:r>
              <a:rPr lang="en-US" sz="1600" dirty="0"/>
              <a:t>               (Be brief in this next section. You can always include biographies or resumes in the attachments.)</a:t>
            </a:r>
          </a:p>
          <a:p>
            <a:endParaRPr lang="en-US" sz="1600" dirty="0"/>
          </a:p>
          <a:p>
            <a:r>
              <a:rPr lang="en-US" sz="1600" dirty="0"/>
              <a:t>The About Face! Advisory Board, which is a body separate from the Maryland National</a:t>
            </a:r>
          </a:p>
          <a:p>
            <a:r>
              <a:rPr lang="en-US" sz="1600" dirty="0"/>
              <a:t>Guard Foundation Board, is led by a Brigadier General (BC) and five other Maryland National Guard officers. Other board members represent the business sector and include a longtime philanthropic supporter and a member of the Governor's Office for Crime Control and Prevention. Although small, the nine-member board operates as a team enacting the tasks outlined in the bylaws. There are no subcommittees. All Foundation board members are volunteers! As the grant applicant and fiscal agent for all private and public sector monies for the About Face! Program, the Foundation uses these grant monies to fund, in part or full, salaries for direct program staff.</a:t>
            </a:r>
          </a:p>
          <a:p>
            <a:r>
              <a:rPr lang="en-US" sz="1600" dirty="0"/>
              <a:t> 	</a:t>
            </a:r>
          </a:p>
        </p:txBody>
      </p:sp>
    </p:spTree>
    <p:extLst>
      <p:ext uri="{BB962C8B-B14F-4D97-AF65-F5344CB8AC3E}">
        <p14:creationId xmlns:p14="http://schemas.microsoft.com/office/powerpoint/2010/main" val="29711833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543A5E9-8FE0-B445-415F-3D6822FE78B9}"/>
              </a:ext>
            </a:extLst>
          </p:cNvPr>
          <p:cNvSpPr txBox="1"/>
          <p:nvPr/>
        </p:nvSpPr>
        <p:spPr>
          <a:xfrm>
            <a:off x="831016" y="821115"/>
            <a:ext cx="10883906" cy="4031873"/>
          </a:xfrm>
          <a:prstGeom prst="rect">
            <a:avLst/>
          </a:prstGeom>
          <a:noFill/>
        </p:spPr>
        <p:txBody>
          <a:bodyPr wrap="square">
            <a:spAutoFit/>
          </a:bodyPr>
          <a:lstStyle/>
          <a:p>
            <a:r>
              <a:rPr lang="en-US" sz="1600" dirty="0"/>
              <a:t>Statement of need/problem to be addressed; description of constituency served (including the number served/target population; how they will benefit).</a:t>
            </a:r>
          </a:p>
          <a:p>
            <a:endParaRPr lang="en-US" sz="1600" dirty="0"/>
          </a:p>
          <a:p>
            <a:r>
              <a:rPr lang="en-US" sz="1600" dirty="0"/>
              <a:t>Pressing financial needs: The About Face! Program has tripled in size since 1996. To meet the expanded scope of services, the Maryland National Guard has provided increased in-kind support to sustain many of the cost per school line items that can make or break a successful program. It seems that now we are faced with numerous dilemmas at a very critical stage in the About Face! Program — the need to expand to other sites in Baltimore City AND the need to maintain current program operations at Fallstaff, Garrison, and Old Court Middle Schools.</a:t>
            </a:r>
          </a:p>
          <a:p>
            <a:endParaRPr lang="en-US" sz="1600" dirty="0"/>
          </a:p>
          <a:p>
            <a:r>
              <a:rPr lang="en-US" sz="1600" dirty="0"/>
              <a:t>In the next calendar year, the About Face! Program begins the phase out of sizeable multiyear grant support from the Weinberg Foundation. The Maryland National Guard Foundation must seek new Baltimore-area partners to help fill the $170,000 annual void that will be left by the phase out of both Weinberg and military funding.</a:t>
            </a:r>
          </a:p>
          <a:p>
            <a:r>
              <a:rPr lang="en-US" sz="1600" dirty="0"/>
              <a:t>Baltimore City and County students need hands-on print materials, lessons, and exercises to learn and practice drug use prevention methodologies, life skills, self-esteem building, anger management, and teen pregnancy prevention. They also need snacks during the three-hour after-school program. Their parents/caregivers need hands-on print materials to use in the site-based training and to take home to reinforce positive parenting skills.</a:t>
            </a:r>
          </a:p>
        </p:txBody>
      </p:sp>
    </p:spTree>
    <p:extLst>
      <p:ext uri="{BB962C8B-B14F-4D97-AF65-F5344CB8AC3E}">
        <p14:creationId xmlns:p14="http://schemas.microsoft.com/office/powerpoint/2010/main" val="12847414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8378CAA1-4791-D307-378F-34A881CA8E2A}"/>
              </a:ext>
            </a:extLst>
          </p:cNvPr>
          <p:cNvSpPr txBox="1"/>
          <p:nvPr/>
        </p:nvSpPr>
        <p:spPr>
          <a:xfrm>
            <a:off x="704022" y="596349"/>
            <a:ext cx="10783956" cy="5262979"/>
          </a:xfrm>
          <a:prstGeom prst="rect">
            <a:avLst/>
          </a:prstGeom>
          <a:noFill/>
        </p:spPr>
        <p:txBody>
          <a:bodyPr wrap="square">
            <a:spAutoFit/>
          </a:bodyPr>
          <a:lstStyle/>
          <a:p>
            <a:r>
              <a:rPr lang="en-US" sz="1600" dirty="0"/>
              <a:t>Baltimore City and County students need daily meals during the summer day camp sessions. Also, students and parents/caregivers need to publicly celebrate successful completion of the rigorous, military-designed and -delivered self-development program. Students need to dress uniformly in program logo T-shirts and pants and celebrate in a rented hall with a hired band and provided food. In addition, they need to receive printed certificates acknowledging program completion.</a:t>
            </a:r>
          </a:p>
          <a:p>
            <a:r>
              <a:rPr lang="en-US" sz="1600" dirty="0"/>
              <a:t>Military Department personnel need to be replaced with civilian site coordinators and facilitators in order to fully utilize local and readily available school-based resources and in order to encourage gradual financial responsibility by the local school board.</a:t>
            </a:r>
          </a:p>
          <a:p>
            <a:r>
              <a:rPr lang="en-US" sz="1600" dirty="0"/>
              <a:t>The About Face! Program serves nearly 350 middle school students annually in a five county area. There are 58 students enrolled at the two Baltimore City middle school sites and 50 enrolled at Old Court Middle School in Baltimore County. At Fallstaff Middle School, 64 percent of students are African American boys and 33 percent are African American girls. At Garrison Middle School, 55 percent of students are African American boys and 45 percent are African American girls. At Old Court Middle School, 64 percent are African American boys and 36 percent are African American girls. Students participating in the program range in age from 10 to 15 years old. At Fallstaff, 70 percent are 13 and 14 years old. At Garrison, 75 percent are 11 and 12 years old. At Old Court, 46 percent are 11 and 12 years old.</a:t>
            </a:r>
          </a:p>
          <a:p>
            <a:endParaRPr lang="en-US" sz="1600" dirty="0"/>
          </a:p>
          <a:p>
            <a:r>
              <a:rPr lang="en-US" sz="1600" dirty="0"/>
              <a:t>(</a:t>
            </a:r>
            <a:r>
              <a:rPr lang="en-US" sz="1600" i="1" dirty="0"/>
              <a:t>Always include the benefits for every segment of the target population, because funders want to see that their monies will impact mass target populations.)</a:t>
            </a:r>
          </a:p>
          <a:p>
            <a:r>
              <a:rPr lang="en-US" sz="1600" dirty="0"/>
              <a:t>Baltimore City and County students attending program schools benefit from reduced incidences and prevalence of violent behavior and substance abuse during their most critical developmental years the preteen and teenage years.</a:t>
            </a:r>
          </a:p>
          <a:p>
            <a:r>
              <a:rPr lang="en-US" sz="1600" dirty="0"/>
              <a:t>They also benefit from increased positive interactions with their parents and caregivers, who have been trained by the About Face! Program to listen, reflect, examine the best route for responding to behavioral issues, and proceed in a nonviolent manner when discipline is required.</a:t>
            </a:r>
          </a:p>
        </p:txBody>
      </p:sp>
    </p:spTree>
    <p:extLst>
      <p:ext uri="{BB962C8B-B14F-4D97-AF65-F5344CB8AC3E}">
        <p14:creationId xmlns:p14="http://schemas.microsoft.com/office/powerpoint/2010/main" val="8522010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FA0A6162-0E41-4095-A5F5-3317FB10B226}"/>
              </a:ext>
            </a:extLst>
          </p:cNvPr>
          <p:cNvSpPr txBox="1"/>
          <p:nvPr/>
        </p:nvSpPr>
        <p:spPr>
          <a:xfrm>
            <a:off x="1167788" y="710042"/>
            <a:ext cx="8967730" cy="2308324"/>
          </a:xfrm>
          <a:prstGeom prst="rect">
            <a:avLst/>
          </a:prstGeom>
          <a:noFill/>
        </p:spPr>
        <p:txBody>
          <a:bodyPr wrap="square">
            <a:spAutoFit/>
          </a:bodyPr>
          <a:lstStyle/>
          <a:p>
            <a:r>
              <a:rPr lang="en-US" sz="1600" dirty="0"/>
              <a:t>The Baltimore City and County communities benefit from:</a:t>
            </a:r>
          </a:p>
          <a:p>
            <a:endParaRPr lang="en-US" sz="1600" dirty="0"/>
          </a:p>
          <a:p>
            <a:r>
              <a:rPr lang="en-US" sz="1600" dirty="0"/>
              <a:t>  Reduced incidences of teen violence in schools and neighborhoods.</a:t>
            </a:r>
          </a:p>
          <a:p>
            <a:r>
              <a:rPr lang="en-US" sz="1600" dirty="0"/>
              <a:t>  Reduced incidences of teen drug use in schools and neighborhoods.</a:t>
            </a:r>
          </a:p>
          <a:p>
            <a:r>
              <a:rPr lang="en-US" sz="1600" dirty="0"/>
              <a:t>  Increased awareness by parents and caregivers that they must enlist extended family members, neighbors, local churches, and other neighborhood-based resources to become their eyes and ears in helping their child(ren) survive the troubling, </a:t>
            </a:r>
            <a:r>
              <a:rPr lang="en-US" sz="1600" dirty="0" err="1"/>
              <a:t>anxietyfilled</a:t>
            </a:r>
            <a:r>
              <a:rPr lang="en-US" sz="1600" dirty="0"/>
              <a:t> pre-adult years.</a:t>
            </a:r>
          </a:p>
          <a:p>
            <a:r>
              <a:rPr lang="en-US" sz="1600" dirty="0"/>
              <a:t>(It doesn't hurt to close this section with a meaningful quote.)</a:t>
            </a:r>
          </a:p>
          <a:p>
            <a:r>
              <a:rPr lang="en-US" sz="1600" dirty="0"/>
              <a:t>It takes a whole village to raise a child.</a:t>
            </a:r>
          </a:p>
        </p:txBody>
      </p:sp>
    </p:spTree>
    <p:extLst>
      <p:ext uri="{BB962C8B-B14F-4D97-AF65-F5344CB8AC3E}">
        <p14:creationId xmlns:p14="http://schemas.microsoft.com/office/powerpoint/2010/main" val="36254426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E3598AA-C9ED-4E76-E015-58C60F03E4ED}"/>
              </a:ext>
            </a:extLst>
          </p:cNvPr>
          <p:cNvSpPr txBox="1"/>
          <p:nvPr/>
        </p:nvSpPr>
        <p:spPr>
          <a:xfrm>
            <a:off x="848299" y="944539"/>
            <a:ext cx="8606927" cy="3539430"/>
          </a:xfrm>
          <a:prstGeom prst="rect">
            <a:avLst/>
          </a:prstGeom>
          <a:noFill/>
        </p:spPr>
        <p:txBody>
          <a:bodyPr wrap="square">
            <a:spAutoFit/>
          </a:bodyPr>
          <a:lstStyle/>
          <a:p>
            <a:r>
              <a:rPr lang="en-US" sz="1600" dirty="0"/>
              <a:t>               </a:t>
            </a:r>
            <a:r>
              <a:rPr lang="en-US" sz="1600" b="1" dirty="0"/>
              <a:t>Description of project goals and measurable objectives.</a:t>
            </a:r>
          </a:p>
          <a:p>
            <a:endParaRPr lang="en-US" sz="1600" dirty="0"/>
          </a:p>
          <a:p>
            <a:r>
              <a:rPr lang="en-US" sz="1600" dirty="0"/>
              <a:t>(Here, my goals and objectives are matched and kept together to guide the reader with clarity.)</a:t>
            </a:r>
          </a:p>
          <a:p>
            <a:r>
              <a:rPr lang="en-US" sz="1600" dirty="0"/>
              <a:t>Goal 1: Conduct after-school counterdrug, alcohol and tobacco abuse education programs in Maryland middle schools.</a:t>
            </a:r>
          </a:p>
          <a:p>
            <a:endParaRPr lang="en-US" sz="1600" dirty="0"/>
          </a:p>
          <a:p>
            <a:r>
              <a:rPr lang="en-US" sz="1600" dirty="0"/>
              <a:t>Objective la: Reduce program funding gaps by identifying and securing grant funds to cover essential but non-allowed special needs items for 100 percent of Baltimore City and County middle school students enrolled in the About Face! Program during the next calendar year.</a:t>
            </a:r>
          </a:p>
          <a:p>
            <a:endParaRPr lang="en-US" sz="1600" dirty="0"/>
          </a:p>
          <a:p>
            <a:r>
              <a:rPr lang="en-US" sz="1600" dirty="0"/>
              <a:t>Objective 1b: 98 percent of Baltimore City and County youth completing the About Face!</a:t>
            </a:r>
          </a:p>
          <a:p>
            <a:r>
              <a:rPr lang="en-US" sz="1600" dirty="0"/>
              <a:t>Program will pass into the next grade.</a:t>
            </a:r>
          </a:p>
          <a:p>
            <a:endParaRPr lang="en-US" sz="1600" dirty="0"/>
          </a:p>
          <a:p>
            <a:r>
              <a:rPr lang="en-US" sz="1600" dirty="0"/>
              <a:t>Objective lc: 80 percent attendance rate for enrolled students will be maintained by site coordinator.</a:t>
            </a:r>
          </a:p>
        </p:txBody>
      </p:sp>
    </p:spTree>
    <p:extLst>
      <p:ext uri="{BB962C8B-B14F-4D97-AF65-F5344CB8AC3E}">
        <p14:creationId xmlns:p14="http://schemas.microsoft.com/office/powerpoint/2010/main" val="42255403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855E2FE-D39E-4860-5D24-6851A71BE2FF}"/>
              </a:ext>
            </a:extLst>
          </p:cNvPr>
          <p:cNvSpPr txBox="1"/>
          <p:nvPr/>
        </p:nvSpPr>
        <p:spPr>
          <a:xfrm>
            <a:off x="1861850" y="547919"/>
            <a:ext cx="8306718" cy="4524315"/>
          </a:xfrm>
          <a:prstGeom prst="rect">
            <a:avLst/>
          </a:prstGeom>
          <a:noFill/>
        </p:spPr>
        <p:txBody>
          <a:bodyPr wrap="square">
            <a:spAutoFit/>
          </a:bodyPr>
          <a:lstStyle/>
          <a:p>
            <a:r>
              <a:rPr lang="en-US" sz="1600" dirty="0"/>
              <a:t>Goal 2: Conduct a summer day camp program for at-risk youth in schools targeted by the Maryland National Guard's Counterdrug Initiative's coalition.</a:t>
            </a:r>
          </a:p>
          <a:p>
            <a:endParaRPr lang="en-US" sz="1600" dirty="0"/>
          </a:p>
          <a:p>
            <a:r>
              <a:rPr lang="en-US" sz="1600" dirty="0"/>
              <a:t>Objective 2a: 90 percent or more of Baltimore City and County youth participating in the after-school counterdrug, alcohol, and tobacco abuse education program will participate in the summer day camp program at the Maryland National Guard training facility.</a:t>
            </a:r>
          </a:p>
          <a:p>
            <a:endParaRPr lang="en-US" sz="1600" dirty="0"/>
          </a:p>
          <a:p>
            <a:r>
              <a:rPr lang="en-US" sz="1600" dirty="0"/>
              <a:t>Goal 3: Conduct a parent education program for parents/caregivers of students enrolled in the About Face! Program.</a:t>
            </a:r>
          </a:p>
          <a:p>
            <a:endParaRPr lang="en-US" sz="1600" dirty="0"/>
          </a:p>
          <a:p>
            <a:r>
              <a:rPr lang="en-US" sz="1600" dirty="0"/>
              <a:t>Objective 3a: 75 percent or more of Baltimore City and County parents/caregivers of enrolled students will attend one two-hour training session in effective parenting skills. Attendance will be mandatory for parents of all students enrolled in the after-school program. Parents/caregivers failing to attend will be contacted personally by site personnel (civilian and/or military) to encourage their show of student/child support by attending. Transportation will be provided free-of-charge, if necessary.</a:t>
            </a:r>
          </a:p>
          <a:p>
            <a:endParaRPr lang="en-US" sz="1600" dirty="0"/>
          </a:p>
          <a:p>
            <a:r>
              <a:rPr lang="en-US" sz="1600" dirty="0"/>
              <a:t> </a:t>
            </a:r>
          </a:p>
        </p:txBody>
      </p:sp>
      <p:pic>
        <p:nvPicPr>
          <p:cNvPr id="4" name="Picture 3">
            <a:extLst>
              <a:ext uri="{FF2B5EF4-FFF2-40B4-BE49-F238E27FC236}">
                <a16:creationId xmlns:a16="http://schemas.microsoft.com/office/drawing/2014/main" xmlns="" id="{B0DE0C78-AD11-7DC8-5025-23667FABB52C}"/>
              </a:ext>
            </a:extLst>
          </p:cNvPr>
          <p:cNvPicPr>
            <a:picLocks noChangeAspect="1"/>
          </p:cNvPicPr>
          <p:nvPr/>
        </p:nvPicPr>
        <p:blipFill>
          <a:blip r:embed="rId2"/>
          <a:stretch>
            <a:fillRect/>
          </a:stretch>
        </p:blipFill>
        <p:spPr>
          <a:xfrm>
            <a:off x="2023432" y="4671152"/>
            <a:ext cx="7138930" cy="1498293"/>
          </a:xfrm>
          <a:prstGeom prst="rect">
            <a:avLst/>
          </a:prstGeom>
        </p:spPr>
      </p:pic>
    </p:spTree>
    <p:extLst>
      <p:ext uri="{BB962C8B-B14F-4D97-AF65-F5344CB8AC3E}">
        <p14:creationId xmlns:p14="http://schemas.microsoft.com/office/powerpoint/2010/main" val="16039570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5F87EAB-B042-CA19-5CF1-17B73767E968}"/>
              </a:ext>
            </a:extLst>
          </p:cNvPr>
          <p:cNvPicPr>
            <a:picLocks noChangeAspect="1"/>
          </p:cNvPicPr>
          <p:nvPr/>
        </p:nvPicPr>
        <p:blipFill>
          <a:blip r:embed="rId2"/>
          <a:stretch>
            <a:fillRect/>
          </a:stretch>
        </p:blipFill>
        <p:spPr>
          <a:xfrm rot="5400000">
            <a:off x="2983753" y="-1991299"/>
            <a:ext cx="5952744" cy="10840598"/>
          </a:xfrm>
          <a:prstGeom prst="rect">
            <a:avLst/>
          </a:prstGeom>
        </p:spPr>
      </p:pic>
    </p:spTree>
    <p:extLst>
      <p:ext uri="{BB962C8B-B14F-4D97-AF65-F5344CB8AC3E}">
        <p14:creationId xmlns:p14="http://schemas.microsoft.com/office/powerpoint/2010/main" val="534632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D0F9B16-1202-644B-1BA5-A3D9F679E796}"/>
              </a:ext>
            </a:extLst>
          </p:cNvPr>
          <p:cNvSpPr txBox="1"/>
          <p:nvPr/>
        </p:nvSpPr>
        <p:spPr>
          <a:xfrm>
            <a:off x="863048" y="1331030"/>
            <a:ext cx="10465903" cy="3293209"/>
          </a:xfrm>
          <a:prstGeom prst="rect">
            <a:avLst/>
          </a:prstGeom>
          <a:noFill/>
        </p:spPr>
        <p:txBody>
          <a:bodyPr wrap="square">
            <a:spAutoFit/>
          </a:bodyPr>
          <a:lstStyle/>
          <a:p>
            <a:r>
              <a:rPr lang="en-US" sz="1600" b="1" dirty="0"/>
              <a:t>Nonprofits can use these 6 Main Funding Sources to help fulfill their missions:</a:t>
            </a:r>
          </a:p>
          <a:p>
            <a:endParaRPr lang="en-US" sz="1600" b="1" dirty="0"/>
          </a:p>
          <a:p>
            <a:r>
              <a:rPr lang="en-US" sz="1600" dirty="0"/>
              <a:t>Individual Donations.</a:t>
            </a:r>
          </a:p>
          <a:p>
            <a:endParaRPr lang="en-US" sz="1600" dirty="0"/>
          </a:p>
          <a:p>
            <a:r>
              <a:rPr lang="en-US" sz="1600" dirty="0"/>
              <a:t>Grants.</a:t>
            </a:r>
          </a:p>
          <a:p>
            <a:endParaRPr lang="en-US" sz="1600" dirty="0"/>
          </a:p>
          <a:p>
            <a:r>
              <a:rPr lang="en-US" sz="1600" dirty="0"/>
              <a:t>Corporate Sponsorships.</a:t>
            </a:r>
          </a:p>
          <a:p>
            <a:endParaRPr lang="en-US" sz="1600" dirty="0"/>
          </a:p>
          <a:p>
            <a:r>
              <a:rPr lang="en-US" sz="1600" dirty="0"/>
              <a:t>Membership Fees.</a:t>
            </a:r>
          </a:p>
          <a:p>
            <a:endParaRPr lang="en-US" sz="1600" dirty="0"/>
          </a:p>
          <a:p>
            <a:r>
              <a:rPr lang="en-US" sz="1600" dirty="0"/>
              <a:t>Selling Goods and Services.</a:t>
            </a:r>
          </a:p>
          <a:p>
            <a:endParaRPr lang="en-US" sz="1600" dirty="0"/>
          </a:p>
          <a:p>
            <a:r>
              <a:rPr lang="en-US" sz="1600" dirty="0"/>
              <a:t>In-kind Donations.</a:t>
            </a:r>
          </a:p>
        </p:txBody>
      </p:sp>
    </p:spTree>
    <p:extLst>
      <p:ext uri="{BB962C8B-B14F-4D97-AF65-F5344CB8AC3E}">
        <p14:creationId xmlns:p14="http://schemas.microsoft.com/office/powerpoint/2010/main" val="15865091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02AC057F-D2A5-9703-16A6-0DDD36BACFE7}"/>
              </a:ext>
            </a:extLst>
          </p:cNvPr>
          <p:cNvSpPr txBox="1"/>
          <p:nvPr/>
        </p:nvSpPr>
        <p:spPr>
          <a:xfrm>
            <a:off x="327991" y="4261368"/>
            <a:ext cx="10605051" cy="338554"/>
          </a:xfrm>
          <a:prstGeom prst="rect">
            <a:avLst/>
          </a:prstGeom>
          <a:noFill/>
        </p:spPr>
        <p:txBody>
          <a:bodyPr wrap="square">
            <a:spAutoFit/>
          </a:bodyPr>
          <a:lstStyle/>
          <a:p>
            <a:r>
              <a:rPr lang="en-US" sz="1600" dirty="0"/>
              <a:t>4</a:t>
            </a:r>
          </a:p>
        </p:txBody>
      </p:sp>
      <p:pic>
        <p:nvPicPr>
          <p:cNvPr id="2" name="Picture 1">
            <a:extLst>
              <a:ext uri="{FF2B5EF4-FFF2-40B4-BE49-F238E27FC236}">
                <a16:creationId xmlns:a16="http://schemas.microsoft.com/office/drawing/2014/main" xmlns="" id="{05E458A6-AAB9-D21D-C991-E93C238C9CFC}"/>
              </a:ext>
            </a:extLst>
          </p:cNvPr>
          <p:cNvPicPr>
            <a:picLocks noChangeAspect="1"/>
          </p:cNvPicPr>
          <p:nvPr/>
        </p:nvPicPr>
        <p:blipFill>
          <a:blip r:embed="rId2"/>
          <a:stretch>
            <a:fillRect/>
          </a:stretch>
        </p:blipFill>
        <p:spPr>
          <a:xfrm rot="5400000">
            <a:off x="3167348" y="-721604"/>
            <a:ext cx="5409280" cy="8328751"/>
          </a:xfrm>
          <a:prstGeom prst="rect">
            <a:avLst/>
          </a:prstGeom>
        </p:spPr>
      </p:pic>
    </p:spTree>
    <p:extLst>
      <p:ext uri="{BB962C8B-B14F-4D97-AF65-F5344CB8AC3E}">
        <p14:creationId xmlns:p14="http://schemas.microsoft.com/office/powerpoint/2010/main" val="38080339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6705B370-C04F-3506-A3D3-31CC50421B82}"/>
              </a:ext>
            </a:extLst>
          </p:cNvPr>
          <p:cNvSpPr txBox="1"/>
          <p:nvPr/>
        </p:nvSpPr>
        <p:spPr>
          <a:xfrm>
            <a:off x="2454007" y="620344"/>
            <a:ext cx="6097836" cy="2062103"/>
          </a:xfrm>
          <a:prstGeom prst="rect">
            <a:avLst/>
          </a:prstGeom>
          <a:noFill/>
        </p:spPr>
        <p:txBody>
          <a:bodyPr wrap="square">
            <a:spAutoFit/>
          </a:bodyPr>
          <a:lstStyle/>
          <a:p>
            <a:r>
              <a:rPr lang="en-US" sz="1600" b="1" dirty="0"/>
              <a:t>About Face! Program Partners/Coalition Members</a:t>
            </a:r>
          </a:p>
          <a:p>
            <a:endParaRPr lang="en-US" sz="1600" b="1" dirty="0"/>
          </a:p>
          <a:p>
            <a:r>
              <a:rPr lang="en-US" sz="1600" dirty="0"/>
              <a:t>B for Bravo</a:t>
            </a:r>
          </a:p>
          <a:p>
            <a:r>
              <a:rPr lang="en-US" sz="1600" dirty="0"/>
              <a:t>Weinberg Foundation</a:t>
            </a:r>
          </a:p>
          <a:p>
            <a:r>
              <a:rPr lang="en-US" sz="1600" dirty="0"/>
              <a:t>Governor's Office of Crime Control and Prevention</a:t>
            </a:r>
          </a:p>
          <a:p>
            <a:r>
              <a:rPr lang="en-US" sz="1600" dirty="0"/>
              <a:t>• Family League of Baltimore</a:t>
            </a:r>
          </a:p>
          <a:p>
            <a:r>
              <a:rPr lang="en-US" sz="1600" dirty="0"/>
              <a:t>Allegany County Board of Education</a:t>
            </a:r>
          </a:p>
          <a:p>
            <a:r>
              <a:rPr lang="en-US" sz="1600" dirty="0"/>
              <a:t>Maryland National Guard Foundation</a:t>
            </a:r>
          </a:p>
        </p:txBody>
      </p:sp>
    </p:spTree>
    <p:extLst>
      <p:ext uri="{BB962C8B-B14F-4D97-AF65-F5344CB8AC3E}">
        <p14:creationId xmlns:p14="http://schemas.microsoft.com/office/powerpoint/2010/main" val="32118925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4F83A09-C25A-4F8D-C817-CC944206CE7D}"/>
              </a:ext>
            </a:extLst>
          </p:cNvPr>
          <p:cNvSpPr txBox="1"/>
          <p:nvPr/>
        </p:nvSpPr>
        <p:spPr>
          <a:xfrm>
            <a:off x="345195" y="837490"/>
            <a:ext cx="11501609" cy="4339650"/>
          </a:xfrm>
          <a:prstGeom prst="rect">
            <a:avLst/>
          </a:prstGeom>
          <a:noFill/>
        </p:spPr>
        <p:txBody>
          <a:bodyPr wrap="square">
            <a:spAutoFit/>
          </a:bodyPr>
          <a:lstStyle/>
          <a:p>
            <a:r>
              <a:rPr lang="en-US" dirty="0"/>
              <a:t>                            </a:t>
            </a:r>
            <a:r>
              <a:rPr lang="en-US" sz="1600" dirty="0"/>
              <a:t>Long-term sources/strategies for funding of this project at end of grant period.</a:t>
            </a:r>
          </a:p>
          <a:p>
            <a:r>
              <a:rPr lang="en-US" sz="1600" i="1" dirty="0"/>
              <a:t>(It is important to be cautious when writing this section. You really can 't guarantee  future funding commitments made by your board of directors or agency. You don 't know what they will allocate for future programming. You must simply state the truth and don 't overstate any future funding plans.)</a:t>
            </a:r>
          </a:p>
          <a:p>
            <a:endParaRPr lang="en-US" sz="1600" i="1" dirty="0"/>
          </a:p>
          <a:p>
            <a:r>
              <a:rPr lang="en-US" sz="1600" dirty="0"/>
              <a:t>Given the current economy, and taking into account future unknowns in the Federal funding arena and the private sector, the Maryland National Guard Foundation will continue to aggressively identify and apply for grant funds. Each of the five counties serviced has local foundations that are potential candidates for grant requests. In addition, the Foundation's board is looking at any national Requests For Proposals in the area of drug prevention education and academic achievement. The Maryland National Guard Foundation has approached the Abell Foundation about funding an endowment for the About Face! Program's activities in Baltimore City. If funded, interest generated from the fund could pay for the minor special needs line items annually. Of course, operating costs will always be an issue, as they are for all nonprofits seeking to grow their services statewide.</a:t>
            </a:r>
          </a:p>
          <a:p>
            <a:endParaRPr lang="en-US" sz="1600" dirty="0"/>
          </a:p>
          <a:p>
            <a:r>
              <a:rPr lang="en-US" sz="1600" dirty="0"/>
              <a:t>In Allegany County, the Board of Education has allocated funds to pay for 90 percent of the program's costs. However, for large urban school districts like Baltimore City and Baltimore County, the ability to find funds for after-school programs is limited due to many other critical and often emerging issues impacting the bottom line of their annual budgets.</a:t>
            </a:r>
          </a:p>
          <a:p>
            <a:r>
              <a:rPr lang="en-US" sz="1600" dirty="0"/>
              <a:t> 	</a:t>
            </a:r>
            <a:endParaRPr lang="en-US" dirty="0"/>
          </a:p>
        </p:txBody>
      </p:sp>
    </p:spTree>
    <p:extLst>
      <p:ext uri="{BB962C8B-B14F-4D97-AF65-F5344CB8AC3E}">
        <p14:creationId xmlns:p14="http://schemas.microsoft.com/office/powerpoint/2010/main" val="11360558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02C1203-8833-3578-A27B-34FB2D724121}"/>
              </a:ext>
            </a:extLst>
          </p:cNvPr>
          <p:cNvSpPr txBox="1"/>
          <p:nvPr/>
        </p:nvSpPr>
        <p:spPr>
          <a:xfrm>
            <a:off x="275422" y="165263"/>
            <a:ext cx="11916578" cy="6555641"/>
          </a:xfrm>
          <a:prstGeom prst="rect">
            <a:avLst/>
          </a:prstGeom>
          <a:noFill/>
        </p:spPr>
        <p:txBody>
          <a:bodyPr wrap="square">
            <a:spAutoFit/>
          </a:bodyPr>
          <a:lstStyle/>
          <a:p>
            <a:r>
              <a:rPr lang="en-US" sz="1400" dirty="0"/>
              <a:t>Program Budget for About Face! Program — Maryland National Guard Foundation			</a:t>
            </a:r>
          </a:p>
          <a:p>
            <a:r>
              <a:rPr lang="en-US" sz="1400" dirty="0"/>
              <a:t>This budget represents expenses for Fallstaff, Garrison, and Old Court Middle Schools.</a:t>
            </a:r>
          </a:p>
          <a:p>
            <a:r>
              <a:rPr lang="en-US" sz="1400" dirty="0"/>
              <a:t>(</a:t>
            </a:r>
            <a:r>
              <a:rPr lang="en-US" sz="1400" i="1" dirty="0"/>
              <a:t>Note the In-kind column. Always prepare a project budget that includes the value o </a:t>
            </a:r>
            <a:r>
              <a:rPr lang="en-US" sz="1400" i="1" dirty="0" err="1"/>
              <a:t>fyour</a:t>
            </a:r>
            <a:r>
              <a:rPr lang="en-US" sz="1400" i="1" dirty="0"/>
              <a:t> organization's internal contributions.)</a:t>
            </a:r>
          </a:p>
          <a:p>
            <a:r>
              <a:rPr lang="en-US" sz="1400" dirty="0"/>
              <a:t>		</a:t>
            </a:r>
          </a:p>
          <a:p>
            <a:r>
              <a:rPr lang="en-US" sz="1400" dirty="0"/>
              <a:t>LINE ITEM EXPENSES					Needed from </a:t>
            </a:r>
          </a:p>
          <a:p>
            <a:r>
              <a:rPr lang="en-US" sz="1400" dirty="0"/>
              <a:t>						Grant Funding        Continuing In-Kind	 	Costs</a:t>
            </a:r>
          </a:p>
          <a:p>
            <a:r>
              <a:rPr lang="en-US" sz="1400" dirty="0"/>
              <a:t>After-School Component:			</a:t>
            </a:r>
          </a:p>
          <a:p>
            <a:r>
              <a:rPr lang="en-US" sz="1400" dirty="0"/>
              <a:t>Site Coordinators					$98,000				$98,000</a:t>
            </a:r>
          </a:p>
          <a:p>
            <a:r>
              <a:rPr lang="en-US" sz="1400" dirty="0"/>
              <a:t>Facilitators						37,000				37,000</a:t>
            </a:r>
          </a:p>
          <a:p>
            <a:r>
              <a:rPr lang="en-US" sz="1400" dirty="0"/>
              <a:t>Training Materials					750				750</a:t>
            </a:r>
          </a:p>
          <a:p>
            <a:r>
              <a:rPr lang="en-US" sz="1400" dirty="0"/>
              <a:t>Snacks						3,000				3 ,000</a:t>
            </a:r>
          </a:p>
          <a:p>
            <a:r>
              <a:rPr lang="en-US" sz="1400" dirty="0"/>
              <a:t>Mileage						3.000				3,000</a:t>
            </a:r>
          </a:p>
          <a:p>
            <a:r>
              <a:rPr lang="en-US" sz="1400" dirty="0"/>
              <a:t>Field Trips (admission, food, and transportation to public venues x 2)	3,500				3,500</a:t>
            </a:r>
          </a:p>
          <a:p>
            <a:r>
              <a:rPr lang="en-US" sz="1400" dirty="0"/>
              <a:t>Positive Parent Component:			</a:t>
            </a:r>
          </a:p>
          <a:p>
            <a:r>
              <a:rPr lang="en-US" sz="1400" dirty="0"/>
              <a:t>Training Materials					$800				$800</a:t>
            </a:r>
          </a:p>
          <a:p>
            <a:r>
              <a:rPr lang="en-US" sz="1400" dirty="0"/>
              <a:t>Snacks						1,000				1,000</a:t>
            </a:r>
          </a:p>
          <a:p>
            <a:r>
              <a:rPr lang="en-US" sz="1400" dirty="0"/>
              <a:t>Summer Camp Component:			</a:t>
            </a:r>
          </a:p>
          <a:p>
            <a:r>
              <a:rPr lang="en-US" sz="1400" dirty="0"/>
              <a:t>Training Materials					$300				$300</a:t>
            </a:r>
          </a:p>
          <a:p>
            <a:r>
              <a:rPr lang="en-US" sz="1400" dirty="0"/>
              <a:t>Meals						2,000				2,000</a:t>
            </a:r>
          </a:p>
          <a:p>
            <a:r>
              <a:rPr lang="en-US" sz="1400" dirty="0"/>
              <a:t>Transportation &amp; Field Trips (2)				4,500				4,500</a:t>
            </a:r>
          </a:p>
          <a:p>
            <a:r>
              <a:rPr lang="en-US" sz="1400" dirty="0"/>
              <a:t>Graduation:			</a:t>
            </a:r>
          </a:p>
          <a:p>
            <a:r>
              <a:rPr lang="en-US" sz="1400" dirty="0"/>
              <a:t>T-shirts and Pants					$2,000				$2,000</a:t>
            </a:r>
          </a:p>
          <a:p>
            <a:r>
              <a:rPr lang="en-US" sz="1400" dirty="0"/>
              <a:t>Meal						700				700</a:t>
            </a:r>
          </a:p>
          <a:p>
            <a:r>
              <a:rPr lang="en-US" sz="1400" dirty="0"/>
              <a:t>Band						150				150</a:t>
            </a:r>
          </a:p>
          <a:p>
            <a:r>
              <a:rPr lang="en-US" sz="1400" dirty="0"/>
              <a:t>Transportation					600				600</a:t>
            </a:r>
          </a:p>
          <a:p>
            <a:r>
              <a:rPr lang="en-US" sz="1400" dirty="0"/>
              <a:t>Certificates						150				150</a:t>
            </a:r>
          </a:p>
          <a:p>
            <a:r>
              <a:rPr lang="en-US" sz="1400" dirty="0"/>
              <a:t>Hall Rental						450				450</a:t>
            </a:r>
          </a:p>
          <a:p>
            <a:r>
              <a:rPr lang="en-US" sz="1400" dirty="0"/>
              <a:t>Administrative Overhead:			</a:t>
            </a:r>
          </a:p>
          <a:p>
            <a:r>
              <a:rPr lang="en-US" sz="1400" dirty="0"/>
              <a:t>Director and Administrative Staff (MNG)			$46,450				$46,450</a:t>
            </a:r>
          </a:p>
          <a:p>
            <a:r>
              <a:rPr lang="en-US" sz="1400" dirty="0"/>
              <a:t>TOTAL:						$157,900		$46,450		$204,350</a:t>
            </a:r>
          </a:p>
        </p:txBody>
      </p:sp>
    </p:spTree>
    <p:extLst>
      <p:ext uri="{BB962C8B-B14F-4D97-AF65-F5344CB8AC3E}">
        <p14:creationId xmlns:p14="http://schemas.microsoft.com/office/powerpoint/2010/main" val="9372362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EDEE37C-05B9-27C7-4E43-AB77C5F29D65}"/>
              </a:ext>
            </a:extLst>
          </p:cNvPr>
          <p:cNvSpPr txBox="1"/>
          <p:nvPr/>
        </p:nvSpPr>
        <p:spPr>
          <a:xfrm>
            <a:off x="1068637" y="324416"/>
            <a:ext cx="9838062" cy="8032968"/>
          </a:xfrm>
          <a:prstGeom prst="rect">
            <a:avLst/>
          </a:prstGeom>
          <a:noFill/>
        </p:spPr>
        <p:txBody>
          <a:bodyPr wrap="square">
            <a:spAutoFit/>
          </a:bodyPr>
          <a:lstStyle/>
          <a:p>
            <a:r>
              <a:rPr lang="en-US" sz="1400" dirty="0"/>
              <a:t>SUMMARY OF REVENUES	</a:t>
            </a:r>
          </a:p>
          <a:p>
            <a:r>
              <a:rPr lang="en-US" sz="1400" dirty="0"/>
              <a:t>Grants						Pending Requests</a:t>
            </a:r>
          </a:p>
          <a:p>
            <a:r>
              <a:rPr lang="en-US" sz="1400" dirty="0"/>
              <a:t>City	</a:t>
            </a:r>
          </a:p>
          <a:p>
            <a:r>
              <a:rPr lang="en-US" sz="1400" dirty="0"/>
              <a:t>State	</a:t>
            </a:r>
          </a:p>
          <a:p>
            <a:r>
              <a:rPr lang="en-US" sz="1400" dirty="0"/>
              <a:t>Federal	</a:t>
            </a:r>
          </a:p>
          <a:p>
            <a:r>
              <a:rPr lang="en-US" sz="1400" dirty="0"/>
              <a:t>Foundations	</a:t>
            </a:r>
          </a:p>
          <a:p>
            <a:r>
              <a:rPr lang="en-US" sz="1400" dirty="0"/>
              <a:t>Corporations					$157,900</a:t>
            </a:r>
          </a:p>
          <a:p>
            <a:r>
              <a:rPr lang="en-US" sz="1400" dirty="0"/>
              <a:t>Private contributions	</a:t>
            </a:r>
          </a:p>
          <a:p>
            <a:r>
              <a:rPr lang="en-US" sz="1400" dirty="0"/>
              <a:t>Earned income	</a:t>
            </a:r>
          </a:p>
          <a:p>
            <a:r>
              <a:rPr lang="en-US" sz="1400" dirty="0"/>
              <a:t>Other (Military Department)				46,450</a:t>
            </a:r>
          </a:p>
          <a:p>
            <a:r>
              <a:rPr lang="en-US" sz="1400" dirty="0"/>
              <a:t>TOTAL:						$204,350</a:t>
            </a:r>
          </a:p>
          <a:p>
            <a:endParaRPr lang="en-US" sz="1400" dirty="0"/>
          </a:p>
          <a:p>
            <a:r>
              <a:rPr lang="en-US" sz="1400" dirty="0"/>
              <a:t>SUMMARY OF EXPENSES	</a:t>
            </a:r>
          </a:p>
          <a:p>
            <a:r>
              <a:rPr lang="en-US" sz="1400" dirty="0"/>
              <a:t>Salaries	</a:t>
            </a:r>
          </a:p>
          <a:p>
            <a:r>
              <a:rPr lang="en-US" sz="1400" dirty="0"/>
              <a:t>Fringe Benefits	</a:t>
            </a:r>
          </a:p>
          <a:p>
            <a:r>
              <a:rPr lang="en-US" sz="1400" dirty="0"/>
              <a:t>Contracted Services					$135,000</a:t>
            </a:r>
          </a:p>
          <a:p>
            <a:r>
              <a:rPr lang="en-US" sz="1400" dirty="0"/>
              <a:t>Travel						11,600</a:t>
            </a:r>
          </a:p>
          <a:p>
            <a:r>
              <a:rPr lang="en-US" sz="1400" dirty="0"/>
              <a:t>Equipment	</a:t>
            </a:r>
          </a:p>
          <a:p>
            <a:r>
              <a:rPr lang="en-US" sz="1400" dirty="0"/>
              <a:t>Supplies						1,850</a:t>
            </a:r>
          </a:p>
          <a:p>
            <a:r>
              <a:rPr lang="en-US" sz="1400" dirty="0"/>
              <a:t>Telephone	</a:t>
            </a:r>
          </a:p>
          <a:p>
            <a:r>
              <a:rPr lang="en-US" sz="1400" dirty="0"/>
              <a:t>Evaluation	</a:t>
            </a:r>
          </a:p>
          <a:p>
            <a:r>
              <a:rPr lang="en-US" sz="1400" dirty="0"/>
              <a:t>Other						9,450</a:t>
            </a:r>
          </a:p>
          <a:p>
            <a:r>
              <a:rPr lang="en-US" sz="1400" dirty="0"/>
              <a:t>Overhead						46 ,450</a:t>
            </a:r>
          </a:p>
          <a:p>
            <a:r>
              <a:rPr lang="en-US" sz="1400" dirty="0"/>
              <a:t>TOTAL:						$204,350</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3583832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38696395-6DF5-FD05-0B79-90FA22F6263A}"/>
              </a:ext>
            </a:extLst>
          </p:cNvPr>
          <p:cNvSpPr txBox="1"/>
          <p:nvPr/>
        </p:nvSpPr>
        <p:spPr>
          <a:xfrm>
            <a:off x="1079653" y="754098"/>
            <a:ext cx="9904164" cy="3570208"/>
          </a:xfrm>
          <a:prstGeom prst="rect">
            <a:avLst/>
          </a:prstGeom>
          <a:noFill/>
        </p:spPr>
        <p:txBody>
          <a:bodyPr wrap="square">
            <a:spAutoFit/>
          </a:bodyPr>
          <a:lstStyle/>
          <a:p>
            <a:r>
              <a:rPr lang="en-US" dirty="0"/>
              <a:t> 					</a:t>
            </a:r>
            <a:r>
              <a:rPr lang="en-US" sz="1600" b="1" dirty="0"/>
              <a:t>Evaluation</a:t>
            </a:r>
          </a:p>
          <a:p>
            <a:endParaRPr lang="en-US" sz="1600" b="1" dirty="0"/>
          </a:p>
          <a:p>
            <a:r>
              <a:rPr lang="en-US" sz="1600" dirty="0"/>
              <a:t>(</a:t>
            </a:r>
            <a:r>
              <a:rPr lang="en-US" sz="1600" i="1" dirty="0"/>
              <a:t>Expected results during the funding period, how success will be defined and measured, and how the project's results will be used and/or disseminated.)</a:t>
            </a:r>
          </a:p>
          <a:p>
            <a:endParaRPr lang="en-US" sz="1600" dirty="0"/>
          </a:p>
          <a:p>
            <a:r>
              <a:rPr lang="en-US" sz="1600" dirty="0"/>
              <a:t>The program is evaluated qualitatively using baseline academic standing data. The site coordinator, teachers, and site facilitators are responsible for collecting authentic assessment scores and comparing them each pre- and post-program year. Behavioral surveys are also conducted each pre- and post-program year by the same team. Summative reports for each middle school site are prepared for funders, Foundation board members, and school district administration.</a:t>
            </a:r>
          </a:p>
          <a:p>
            <a:r>
              <a:rPr lang="en-US" sz="1600" dirty="0"/>
              <a:t>Parents/caregivers are evaluated pre- and post-training by the regional coordinator. A summative report is prepared for review by all stakeholders.</a:t>
            </a:r>
          </a:p>
          <a:p>
            <a:r>
              <a:rPr lang="en-US" sz="1600" dirty="0"/>
              <a:t>The quality of the About Face! Program is examined quarterly by the About Face! advisory board using formative and summative data reported by the site coordinator and prepared by the regional </a:t>
            </a:r>
            <a:r>
              <a:rPr lang="en-US" sz="1600" dirty="0" err="1"/>
              <a:t>coordmator</a:t>
            </a:r>
            <a:r>
              <a:rPr lang="en-US" sz="1600" dirty="0"/>
              <a:t>. </a:t>
            </a:r>
          </a:p>
        </p:txBody>
      </p:sp>
    </p:spTree>
    <p:extLst>
      <p:ext uri="{BB962C8B-B14F-4D97-AF65-F5344CB8AC3E}">
        <p14:creationId xmlns:p14="http://schemas.microsoft.com/office/powerpoint/2010/main" val="40317989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7AC21A6-A46A-1FB8-0A9C-D9623689CD95}"/>
              </a:ext>
            </a:extLst>
          </p:cNvPr>
          <p:cNvSpPr txBox="1"/>
          <p:nvPr/>
        </p:nvSpPr>
        <p:spPr>
          <a:xfrm>
            <a:off x="833610" y="1393065"/>
            <a:ext cx="10723084" cy="3539430"/>
          </a:xfrm>
          <a:prstGeom prst="rect">
            <a:avLst/>
          </a:prstGeom>
          <a:noFill/>
        </p:spPr>
        <p:txBody>
          <a:bodyPr wrap="square">
            <a:spAutoFit/>
          </a:bodyPr>
          <a:lstStyle/>
          <a:p>
            <a:r>
              <a:rPr lang="en-US" sz="1600" dirty="0"/>
              <a:t>Based on past results, the </a:t>
            </a:r>
            <a:r>
              <a:rPr lang="en-US" sz="1600" dirty="0" err="1"/>
              <a:t>AboutFace</a:t>
            </a:r>
            <a:r>
              <a:rPr lang="en-US" sz="1600" dirty="0"/>
              <a:t>! Program is making a difference. Data from previous years was used to support the recent funding requests and to nearly double the program's scope of services. Evidence of incremental improvements in all areas of the program will be used to plan and budget program expansion into other Baltimore City middle schools. Data will be shared with the Baltimore City Board of Education in hopes that eventually they will be able to fund a portion of the program costs. The Foundation's long-range strategic plan addresses improving About Face! Program quality and developing new pilot sites in other pars of the state. Given the current state of our country's economy, plans for expansion have to be readdressed, as just maintaining existing services will be a challenge in future years.</a:t>
            </a:r>
          </a:p>
          <a:p>
            <a:endParaRPr lang="en-US" sz="1600" dirty="0"/>
          </a:p>
          <a:p>
            <a:r>
              <a:rPr lang="en-US" sz="1600" dirty="0"/>
              <a:t>Program staff are invited to speak annually at local, regional, state, and national conferences to audiences interested in substance abuse prevention model programs. Information on the program's annual outcomes is shared at these presentations.</a:t>
            </a:r>
          </a:p>
          <a:p>
            <a:r>
              <a:rPr lang="en-US" sz="1600" dirty="0"/>
              <a:t>It has been encouraging to see the excitement among middle school students at Baltimore City middle schools that are participating in the About Face! Program. Their measurable change over the past two academic years has generated new funders and has enabled the Foundation to apply for other grant funding opportunities. The program follows the military’s philosophy — there is always room for improvement.</a:t>
            </a:r>
          </a:p>
        </p:txBody>
      </p:sp>
    </p:spTree>
    <p:extLst>
      <p:ext uri="{BB962C8B-B14F-4D97-AF65-F5344CB8AC3E}">
        <p14:creationId xmlns:p14="http://schemas.microsoft.com/office/powerpoint/2010/main" val="16122579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A0A51A6-F708-7456-9143-B6DBF12AE87D}"/>
              </a:ext>
            </a:extLst>
          </p:cNvPr>
          <p:cNvSpPr txBox="1"/>
          <p:nvPr/>
        </p:nvSpPr>
        <p:spPr>
          <a:xfrm>
            <a:off x="3048918" y="1308096"/>
            <a:ext cx="6097836" cy="4247317"/>
          </a:xfrm>
          <a:prstGeom prst="rect">
            <a:avLst/>
          </a:prstGeom>
          <a:noFill/>
        </p:spPr>
        <p:txBody>
          <a:bodyPr wrap="square">
            <a:spAutoFit/>
          </a:bodyPr>
          <a:lstStyle/>
          <a:p>
            <a:r>
              <a:rPr lang="en-US" dirty="0"/>
              <a:t>. ATTACHMENTS</a:t>
            </a:r>
          </a:p>
          <a:p>
            <a:r>
              <a:rPr lang="en-US" dirty="0"/>
              <a:t>Board of Directors Information</a:t>
            </a:r>
          </a:p>
          <a:p>
            <a:r>
              <a:rPr lang="en-US" dirty="0"/>
              <a:t> 	Foundation Board of Directors roster	 </a:t>
            </a:r>
          </a:p>
          <a:p>
            <a:r>
              <a:rPr lang="en-US" dirty="0"/>
              <a:t> 	Advisory Committee roster</a:t>
            </a:r>
          </a:p>
          <a:p>
            <a:r>
              <a:rPr lang="en-US" dirty="0"/>
              <a:t>  Bylaws for the Maryland National Guard Foundation</a:t>
            </a:r>
          </a:p>
          <a:p>
            <a:r>
              <a:rPr lang="en-US" dirty="0"/>
              <a:t>Financial Information</a:t>
            </a:r>
          </a:p>
          <a:p>
            <a:r>
              <a:rPr lang="en-US" dirty="0"/>
              <a:t> 	Current operating budget</a:t>
            </a:r>
          </a:p>
          <a:p>
            <a:r>
              <a:rPr lang="en-US" dirty="0"/>
              <a:t> 	Financial statement with past funding sources including major contributors</a:t>
            </a:r>
          </a:p>
          <a:p>
            <a:r>
              <a:rPr lang="en-US" dirty="0"/>
              <a:t> 	Anticipated future funding sources/list of other foundations to which this proposal has been submitted</a:t>
            </a:r>
          </a:p>
          <a:p>
            <a:r>
              <a:rPr lang="en-US" dirty="0"/>
              <a:t>Annual Reports</a:t>
            </a:r>
          </a:p>
          <a:p>
            <a:r>
              <a:rPr lang="en-US" dirty="0"/>
              <a:t> 	Program and Baltimore City/County middle schools service numbers/demographics   Newspaper articles</a:t>
            </a:r>
          </a:p>
          <a:p>
            <a:r>
              <a:rPr lang="en-US" dirty="0"/>
              <a:t> 	IRS determination letter for 501 	status</a:t>
            </a:r>
          </a:p>
        </p:txBody>
      </p:sp>
    </p:spTree>
    <p:extLst>
      <p:ext uri="{BB962C8B-B14F-4D97-AF65-F5344CB8AC3E}">
        <p14:creationId xmlns:p14="http://schemas.microsoft.com/office/powerpoint/2010/main" val="660233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A21AB7C-44E8-6531-66AD-A31425820869}"/>
              </a:ext>
            </a:extLst>
          </p:cNvPr>
          <p:cNvSpPr txBox="1"/>
          <p:nvPr/>
        </p:nvSpPr>
        <p:spPr>
          <a:xfrm>
            <a:off x="1244905" y="0"/>
            <a:ext cx="10836925" cy="6894195"/>
          </a:xfrm>
          <a:prstGeom prst="rect">
            <a:avLst/>
          </a:prstGeom>
          <a:noFill/>
        </p:spPr>
        <p:txBody>
          <a:bodyPr wrap="square">
            <a:spAutoFit/>
          </a:bodyPr>
          <a:lstStyle/>
          <a:p>
            <a:r>
              <a:rPr lang="en-US" sz="1400" dirty="0"/>
              <a:t>				The White House</a:t>
            </a:r>
          </a:p>
          <a:p>
            <a:r>
              <a:rPr lang="en-US" sz="1400" dirty="0"/>
              <a:t>				Washington, DC 20502</a:t>
            </a:r>
          </a:p>
          <a:p>
            <a:r>
              <a:rPr lang="en-US" sz="1400" dirty="0"/>
              <a:t>				(202) 4566-6708</a:t>
            </a:r>
          </a:p>
          <a:p>
            <a:r>
              <a:rPr lang="en-US" sz="1400" dirty="0"/>
              <a:t>				(202) 456-7019 Fax</a:t>
            </a:r>
          </a:p>
          <a:p>
            <a:r>
              <a:rPr lang="en-US" sz="1400" dirty="0"/>
              <a:t>				www.fbci.gov</a:t>
            </a:r>
          </a:p>
          <a:p>
            <a:endParaRPr lang="en-US" dirty="0"/>
          </a:p>
          <a:p>
            <a:r>
              <a:rPr lang="en-US" sz="1400" dirty="0"/>
              <a:t>Department of Justice</a:t>
            </a:r>
            <a:r>
              <a:rPr lang="en-US" dirty="0"/>
              <a:t>	</a:t>
            </a:r>
            <a:r>
              <a:rPr lang="en-US" sz="1400" dirty="0"/>
              <a:t>			Department of Labor</a:t>
            </a:r>
          </a:p>
          <a:p>
            <a:r>
              <a:rPr lang="en-US" sz="1400" dirty="0"/>
              <a:t>950 Pennsylvania Avenue, NW			200 Constitution Ave., NW</a:t>
            </a:r>
          </a:p>
          <a:p>
            <a:r>
              <a:rPr lang="en-US" sz="1400" dirty="0"/>
              <a:t>Washington, DC 20530				Washington, DC 20210</a:t>
            </a:r>
          </a:p>
          <a:p>
            <a:r>
              <a:rPr lang="en-US" sz="1400" dirty="0"/>
              <a:t>(202) 514-2987				(202) 693-6450</a:t>
            </a:r>
          </a:p>
          <a:p>
            <a:r>
              <a:rPr lang="en-US" sz="1400" dirty="0"/>
              <a:t>www.ojp.usdoj.gov/fbci				www.dol.gov/cfbci</a:t>
            </a:r>
          </a:p>
          <a:p>
            <a:endParaRPr lang="en-US" sz="1400" dirty="0"/>
          </a:p>
          <a:p>
            <a:r>
              <a:rPr lang="en-US" sz="1400" dirty="0"/>
              <a:t>Department of Health and			Department of Housing     </a:t>
            </a:r>
          </a:p>
          <a:p>
            <a:r>
              <a:rPr lang="en-US" sz="1400" dirty="0"/>
              <a:t>Human Services				and Urban Development</a:t>
            </a:r>
          </a:p>
          <a:p>
            <a:r>
              <a:rPr lang="en-US" sz="1400" dirty="0"/>
              <a:t>200 Independence Ave., SW			451 7th St. SW, Rm 10184</a:t>
            </a:r>
          </a:p>
          <a:p>
            <a:r>
              <a:rPr lang="en-US" sz="1400" dirty="0"/>
              <a:t>Washington, DC 20201				Washington, DC 20410</a:t>
            </a:r>
          </a:p>
          <a:p>
            <a:r>
              <a:rPr lang="en-US" sz="1400" dirty="0"/>
              <a:t>(202)  358-3595				(202) 708-2404</a:t>
            </a:r>
          </a:p>
          <a:p>
            <a:r>
              <a:rPr lang="en-US" sz="1400" dirty="0"/>
              <a:t>www.hhs.gov.fbci				www.hd.gov/offices/fbci</a:t>
            </a:r>
          </a:p>
          <a:p>
            <a:endParaRPr lang="en-US" sz="1400" dirty="0"/>
          </a:p>
          <a:p>
            <a:r>
              <a:rPr lang="en-US" sz="1400" dirty="0"/>
              <a:t>Department of Education				Department of Agriculture</a:t>
            </a:r>
          </a:p>
          <a:p>
            <a:r>
              <a:rPr lang="en-US" sz="1400" dirty="0"/>
              <a:t>555 New Jersey Ave., NW			14th Independence Ave, SW</a:t>
            </a:r>
          </a:p>
          <a:p>
            <a:r>
              <a:rPr lang="en-US" sz="1400" dirty="0"/>
              <a:t>Washington, DC 20201				Office of the Sec., Rm 200A</a:t>
            </a:r>
          </a:p>
          <a:p>
            <a:r>
              <a:rPr lang="en-US" sz="1400" dirty="0"/>
              <a:t>(202) 219-1741				(202) 720-3631</a:t>
            </a:r>
          </a:p>
          <a:p>
            <a:r>
              <a:rPr lang="en-US" sz="1400" dirty="0"/>
              <a:t>www.ed.gov/faithandcommunity			www.usda.gov/fbci</a:t>
            </a:r>
          </a:p>
          <a:p>
            <a:endParaRPr lang="en-US" sz="1400" dirty="0"/>
          </a:p>
          <a:p>
            <a:r>
              <a:rPr lang="en-US" sz="1400" dirty="0"/>
              <a:t>Department of Commerce			Department of Veterans Affairs</a:t>
            </a:r>
          </a:p>
          <a:p>
            <a:r>
              <a:rPr lang="en-US" sz="1400" dirty="0"/>
              <a:t>1401 Constitution Avenue, NW			810 Vermont Avenue, NW, RM 915E</a:t>
            </a:r>
          </a:p>
          <a:p>
            <a:r>
              <a:rPr lang="en-US" sz="1400" dirty="0"/>
              <a:t>Ste. 5517					Washington, DC 20420</a:t>
            </a:r>
          </a:p>
          <a:p>
            <a:r>
              <a:rPr lang="en-US" sz="1400" dirty="0"/>
              <a:t>Washington, DC 20230				(202)273-7499</a:t>
            </a:r>
          </a:p>
          <a:p>
            <a:r>
              <a:rPr lang="en-US" sz="1400" dirty="0"/>
              <a:t>(202) 482-4355				http://www.va.gov/opa/fbci/</a:t>
            </a:r>
          </a:p>
          <a:p>
            <a:r>
              <a:rPr lang="en-US" sz="1400" dirty="0"/>
              <a:t>http://www.osec.doc.gov/fbci/default.htm</a:t>
            </a:r>
          </a:p>
        </p:txBody>
      </p:sp>
    </p:spTree>
    <p:extLst>
      <p:ext uri="{BB962C8B-B14F-4D97-AF65-F5344CB8AC3E}">
        <p14:creationId xmlns:p14="http://schemas.microsoft.com/office/powerpoint/2010/main" val="2408146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D80A1A4-D0E3-F71D-6F8D-35AD946DC8CD}"/>
              </a:ext>
            </a:extLst>
          </p:cNvPr>
          <p:cNvSpPr txBox="1"/>
          <p:nvPr/>
        </p:nvSpPr>
        <p:spPr>
          <a:xfrm>
            <a:off x="1480930" y="955019"/>
            <a:ext cx="8418444" cy="3108543"/>
          </a:xfrm>
          <a:prstGeom prst="rect">
            <a:avLst/>
          </a:prstGeom>
          <a:noFill/>
        </p:spPr>
        <p:txBody>
          <a:bodyPr wrap="square">
            <a:spAutoFit/>
          </a:bodyPr>
          <a:lstStyle/>
          <a:p>
            <a:r>
              <a:rPr lang="en-US" dirty="0"/>
              <a:t>                                             </a:t>
            </a:r>
            <a:r>
              <a:rPr lang="en-US" sz="1600" b="1" dirty="0"/>
              <a:t>What Is A Grant Proposal</a:t>
            </a:r>
          </a:p>
          <a:p>
            <a:endParaRPr lang="en-US" sz="1600" dirty="0"/>
          </a:p>
          <a:p>
            <a:r>
              <a:rPr lang="en-US" sz="1600" dirty="0"/>
              <a:t>A grant proposal outlines a project idea, explains why the organization needs grant money, and provides evidence that demonstrates the need and worthiness of the project.</a:t>
            </a:r>
          </a:p>
          <a:p>
            <a:endParaRPr lang="en-US" sz="1600" dirty="0"/>
          </a:p>
          <a:p>
            <a:r>
              <a:rPr lang="en-US" sz="1600" dirty="0"/>
              <a:t>In grant proposals, organizations usually describe their mission, describe how they plan to use grant funds, provide program goals and objectives, a timeline for completion of the project, and an expected outcome.</a:t>
            </a:r>
          </a:p>
          <a:p>
            <a:endParaRPr lang="en-US" sz="1600" dirty="0"/>
          </a:p>
          <a:p>
            <a:r>
              <a:rPr lang="en-US" sz="1600" dirty="0"/>
              <a:t>However, a grant proposal must also be written in such a way as to convince potential funders of the value and impact of the proposed project.</a:t>
            </a:r>
          </a:p>
          <a:p>
            <a:endParaRPr lang="en-US" dirty="0"/>
          </a:p>
        </p:txBody>
      </p:sp>
    </p:spTree>
    <p:extLst>
      <p:ext uri="{BB962C8B-B14F-4D97-AF65-F5344CB8AC3E}">
        <p14:creationId xmlns:p14="http://schemas.microsoft.com/office/powerpoint/2010/main" val="652893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F558937-5B52-A85E-EDDF-A579F3EFFE0D}"/>
              </a:ext>
            </a:extLst>
          </p:cNvPr>
          <p:cNvSpPr txBox="1"/>
          <p:nvPr/>
        </p:nvSpPr>
        <p:spPr>
          <a:xfrm>
            <a:off x="1176361" y="42124"/>
            <a:ext cx="10227365" cy="369332"/>
          </a:xfrm>
          <a:prstGeom prst="rect">
            <a:avLst/>
          </a:prstGeom>
          <a:noFill/>
        </p:spPr>
        <p:txBody>
          <a:bodyPr wrap="square">
            <a:spAutoFit/>
          </a:bodyPr>
          <a:lstStyle/>
          <a:p>
            <a:endParaRPr lang="en-US" dirty="0"/>
          </a:p>
        </p:txBody>
      </p:sp>
      <p:sp>
        <p:nvSpPr>
          <p:cNvPr id="5" name="TextBox 4">
            <a:extLst>
              <a:ext uri="{FF2B5EF4-FFF2-40B4-BE49-F238E27FC236}">
                <a16:creationId xmlns:a16="http://schemas.microsoft.com/office/drawing/2014/main" xmlns="" id="{A80398DA-80F4-D8CD-763A-F8C9E797495D}"/>
              </a:ext>
            </a:extLst>
          </p:cNvPr>
          <p:cNvSpPr txBox="1"/>
          <p:nvPr/>
        </p:nvSpPr>
        <p:spPr>
          <a:xfrm>
            <a:off x="350140" y="411456"/>
            <a:ext cx="10474535" cy="3917123"/>
          </a:xfrm>
          <a:prstGeom prst="rect">
            <a:avLst/>
          </a:prstGeom>
          <a:noFill/>
        </p:spPr>
        <p:txBody>
          <a:bodyPr wrap="square">
            <a:spAutoFit/>
          </a:bodyPr>
          <a:lstStyle/>
          <a:p>
            <a:r>
              <a:rPr lang="en-US" dirty="0"/>
              <a:t>                                                   </a:t>
            </a:r>
            <a:r>
              <a:rPr lang="en-US" sz="1600" b="1" dirty="0"/>
              <a:t>Why should you seek grant funding?</a:t>
            </a:r>
          </a:p>
          <a:p>
            <a:endParaRPr lang="en-US" sz="1600" b="1" dirty="0"/>
          </a:p>
          <a:p>
            <a:r>
              <a:rPr lang="en-US" sz="1600" dirty="0"/>
              <a:t>When done successfully, grant writing can open doors to vital funding sources needed to make your project a success.</a:t>
            </a:r>
          </a:p>
          <a:p>
            <a:endParaRPr lang="en-US" sz="1600" dirty="0"/>
          </a:p>
          <a:p>
            <a:r>
              <a:rPr lang="en-US" sz="1600" dirty="0"/>
              <a:t>Writing grants can also be a networking opportunity with grant-making organizations, as grant writers often make connections and partnerships that may prove valuable in the future.</a:t>
            </a:r>
          </a:p>
          <a:p>
            <a:endParaRPr lang="en-US" sz="1600" dirty="0"/>
          </a:p>
          <a:p>
            <a:r>
              <a:rPr lang="en-US" sz="1600" dirty="0"/>
              <a:t>Most of all, grant writing is an excellent opportunity to demonstrate your organization’s commitment to its mission and goals, as grant writers must be able to articulate the importance of their vision.</a:t>
            </a:r>
          </a:p>
          <a:p>
            <a:endParaRPr lang="en-US" sz="1600" dirty="0"/>
          </a:p>
          <a:p>
            <a:r>
              <a:rPr lang="en-US" sz="1600" dirty="0"/>
              <a:t>At first glance, grant proposals may only appear to benefit the organization or individual who needs the money, but that’s not exactly true.</a:t>
            </a:r>
          </a:p>
          <a:p>
            <a:endParaRPr lang="en-US" sz="1600" dirty="0"/>
          </a:p>
          <a:p>
            <a:r>
              <a:rPr lang="en-US" sz="1600" dirty="0"/>
              <a:t>For a grant-making organization, investing in a project, initiative, or organization is an investment in positive change that can have a powerful impact on the issues they care about.</a:t>
            </a:r>
          </a:p>
        </p:txBody>
      </p:sp>
      <p:sp>
        <p:nvSpPr>
          <p:cNvPr id="7" name="TextBox 6">
            <a:extLst>
              <a:ext uri="{FF2B5EF4-FFF2-40B4-BE49-F238E27FC236}">
                <a16:creationId xmlns:a16="http://schemas.microsoft.com/office/drawing/2014/main" xmlns="" id="{E81520DC-DF85-1E5A-992A-785C32FFC42D}"/>
              </a:ext>
            </a:extLst>
          </p:cNvPr>
          <p:cNvSpPr txBox="1"/>
          <p:nvPr/>
        </p:nvSpPr>
        <p:spPr>
          <a:xfrm>
            <a:off x="350140" y="4328579"/>
            <a:ext cx="9835117" cy="1815882"/>
          </a:xfrm>
          <a:prstGeom prst="rect">
            <a:avLst/>
          </a:prstGeom>
          <a:noFill/>
        </p:spPr>
        <p:txBody>
          <a:bodyPr wrap="square">
            <a:spAutoFit/>
          </a:bodyPr>
          <a:lstStyle/>
          <a:p>
            <a:r>
              <a:rPr lang="en-US" sz="1600" dirty="0"/>
              <a:t>The United States Government offers thousands of grants that nonprofits may apply for, each providing various amounts for federal projects that will have an impact across the country.</a:t>
            </a:r>
          </a:p>
          <a:p>
            <a:endParaRPr lang="en-US" sz="1600" dirty="0"/>
          </a:p>
          <a:p>
            <a:r>
              <a:rPr lang="en-US" sz="1600" dirty="0"/>
              <a:t>Many Fortune 500 companies offer matching programs for grants, where companies match monetary donations made by employees to nonprofits.</a:t>
            </a:r>
          </a:p>
          <a:p>
            <a:endParaRPr lang="en-US" sz="1600" dirty="0"/>
          </a:p>
          <a:p>
            <a:r>
              <a:rPr lang="en-US" sz="1600" dirty="0"/>
              <a:t>Submitting to at least three grant applications puts your chances of winning at least one grant at around 90%.</a:t>
            </a:r>
          </a:p>
        </p:txBody>
      </p:sp>
    </p:spTree>
    <p:extLst>
      <p:ext uri="{BB962C8B-B14F-4D97-AF65-F5344CB8AC3E}">
        <p14:creationId xmlns:p14="http://schemas.microsoft.com/office/powerpoint/2010/main" val="807912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247D1D4-5233-6A32-2D26-84BABE7F8FBE}"/>
              </a:ext>
            </a:extLst>
          </p:cNvPr>
          <p:cNvSpPr txBox="1"/>
          <p:nvPr/>
        </p:nvSpPr>
        <p:spPr>
          <a:xfrm>
            <a:off x="675866" y="417788"/>
            <a:ext cx="9359757" cy="6001643"/>
          </a:xfrm>
          <a:prstGeom prst="rect">
            <a:avLst/>
          </a:prstGeom>
          <a:noFill/>
        </p:spPr>
        <p:txBody>
          <a:bodyPr wrap="square">
            <a:spAutoFit/>
          </a:bodyPr>
          <a:lstStyle/>
          <a:p>
            <a:r>
              <a:rPr lang="en-US" sz="1600" dirty="0"/>
              <a:t>             			  Getting Started Checklist</a:t>
            </a:r>
          </a:p>
          <a:p>
            <a:endParaRPr lang="en-US" sz="1600" dirty="0"/>
          </a:p>
          <a:p>
            <a:r>
              <a:rPr lang="en-US" sz="1600" dirty="0"/>
              <a:t>The grant process encompasses a lot of steps that are completed by different groups. Below is a checklist of the main steps in this process with links to more detailed information on each one.</a:t>
            </a:r>
          </a:p>
          <a:p>
            <a:endParaRPr lang="en-US" sz="1600" dirty="0"/>
          </a:p>
          <a:p>
            <a:r>
              <a:rPr lang="en-US" sz="1600" dirty="0"/>
              <a:t>Familiarize yourself with the overall Grants Lifecycle</a:t>
            </a:r>
          </a:p>
          <a:p>
            <a:endParaRPr lang="en-US" sz="1600" dirty="0"/>
          </a:p>
          <a:p>
            <a:r>
              <a:rPr lang="en-US" sz="1600" dirty="0"/>
              <a:t>Determine your eligibility for funding opportunities </a:t>
            </a:r>
          </a:p>
          <a:p>
            <a:endParaRPr lang="en-US" sz="1600" dirty="0"/>
          </a:p>
          <a:p>
            <a:r>
              <a:rPr lang="en-US" sz="1600" dirty="0"/>
              <a:t>Identify the right types of funding opportunities for you</a:t>
            </a:r>
          </a:p>
          <a:p>
            <a:endParaRPr lang="en-US" sz="1600" dirty="0"/>
          </a:p>
          <a:p>
            <a:r>
              <a:rPr lang="en-US" sz="1600" dirty="0"/>
              <a:t>Learn about the reporting requirements you will need to comply with if awarded funding</a:t>
            </a:r>
          </a:p>
          <a:p>
            <a:endParaRPr lang="en-US" sz="1600" dirty="0"/>
          </a:p>
          <a:p>
            <a:r>
              <a:rPr lang="en-US" sz="1600" dirty="0"/>
              <a:t>Search for the specific grant you will apply for</a:t>
            </a:r>
          </a:p>
          <a:p>
            <a:endParaRPr lang="en-US" sz="1600" dirty="0"/>
          </a:p>
          <a:p>
            <a:r>
              <a:rPr lang="en-US" sz="1600" dirty="0"/>
              <a:t>Confirm that you are eligible to apply for that grant</a:t>
            </a:r>
          </a:p>
          <a:p>
            <a:endParaRPr lang="en-US" sz="1600" dirty="0"/>
          </a:p>
          <a:p>
            <a:r>
              <a:rPr lang="en-US" sz="1600" dirty="0"/>
              <a:t>Register with Sam.gov</a:t>
            </a:r>
          </a:p>
          <a:p>
            <a:endParaRPr lang="en-US" sz="1600" dirty="0"/>
          </a:p>
          <a:p>
            <a:r>
              <a:rPr lang="en-US" sz="1600" dirty="0"/>
              <a:t>Register with Grants.gov</a:t>
            </a:r>
          </a:p>
          <a:p>
            <a:endParaRPr lang="en-US" sz="1600" dirty="0"/>
          </a:p>
          <a:p>
            <a:r>
              <a:rPr lang="en-US" sz="1600" dirty="0"/>
              <a:t>Apply for the grant</a:t>
            </a:r>
          </a:p>
          <a:p>
            <a:endParaRPr lang="en-US" sz="1600" dirty="0"/>
          </a:p>
          <a:p>
            <a:r>
              <a:rPr lang="en-US" sz="1600" dirty="0"/>
              <a:t>Read the instructions, read them once more, and read them again</a:t>
            </a:r>
          </a:p>
        </p:txBody>
      </p:sp>
    </p:spTree>
    <p:extLst>
      <p:ext uri="{BB962C8B-B14F-4D97-AF65-F5344CB8AC3E}">
        <p14:creationId xmlns:p14="http://schemas.microsoft.com/office/powerpoint/2010/main" val="1497567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87930C9-8DDF-FC87-C935-88873525A339}"/>
              </a:ext>
            </a:extLst>
          </p:cNvPr>
          <p:cNvSpPr txBox="1"/>
          <p:nvPr/>
        </p:nvSpPr>
        <p:spPr>
          <a:xfrm>
            <a:off x="264559" y="130127"/>
            <a:ext cx="9228763" cy="6124754"/>
          </a:xfrm>
          <a:prstGeom prst="rect">
            <a:avLst/>
          </a:prstGeom>
          <a:noFill/>
        </p:spPr>
        <p:txBody>
          <a:bodyPr wrap="square">
            <a:spAutoFit/>
          </a:bodyPr>
          <a:lstStyle/>
          <a:p>
            <a:r>
              <a:rPr lang="en-US" sz="1400" dirty="0"/>
              <a:t>                                                                Common Grant Writing Acronyms and Definitions</a:t>
            </a:r>
          </a:p>
          <a:p>
            <a:r>
              <a:rPr lang="en-US" sz="1400" dirty="0"/>
              <a:t>Budget Narrative or Budget Explanation</a:t>
            </a:r>
          </a:p>
          <a:p>
            <a:r>
              <a:rPr lang="en-US" sz="1400" dirty="0"/>
              <a:t>The budget narrative provides a detailed description and support for items in the proposal budget. Budget narratives typically include calculations for staff hours and costs, lists of materials &amp; supplies with costs, description of travel with cost details, explanation of other direct costs, and indirect cost rates and calculations. Some require a description of what personnel will do on the project.</a:t>
            </a:r>
          </a:p>
          <a:p>
            <a:endParaRPr lang="en-US" sz="1400" dirty="0"/>
          </a:p>
          <a:p>
            <a:r>
              <a:rPr lang="en-US" sz="1400" dirty="0"/>
              <a:t>FFY: Federal Fiscal Year</a:t>
            </a:r>
          </a:p>
          <a:p>
            <a:r>
              <a:rPr lang="en-US" sz="1400" dirty="0"/>
              <a:t>The accounting period for the federal government which begins on October 1 and ends on September 30. The fiscal year is designated by the calendar year in which it ends; for example, fiscal year 2019 is the budget for October 1, 2018 through September 30, 2019.</a:t>
            </a:r>
          </a:p>
          <a:p>
            <a:endParaRPr lang="en-US" sz="1400" dirty="0"/>
          </a:p>
          <a:p>
            <a:r>
              <a:rPr lang="en-US" sz="1400" dirty="0"/>
              <a:t>Indirect Rates</a:t>
            </a:r>
          </a:p>
          <a:p>
            <a:r>
              <a:rPr lang="en-US" sz="1400" dirty="0"/>
              <a:t>Grant-making organizations understand that when they fund a proposal they are not reimbursing the recipient for all related costs because the grantee has to absorb such costs as heating, lighting, and salaries. That's why some agencies allow a proposal to include indirect costs. These costs cannot be attributed to a single project, but support multiple projects.</a:t>
            </a:r>
          </a:p>
          <a:p>
            <a:endParaRPr lang="en-US" sz="1400" dirty="0"/>
          </a:p>
          <a:p>
            <a:r>
              <a:rPr lang="en-US" sz="1400" dirty="0"/>
              <a:t>In-Kind Funds</a:t>
            </a:r>
          </a:p>
          <a:p>
            <a:r>
              <a:rPr lang="en-US" sz="1400" dirty="0"/>
              <a:t>Sometimes grants require matching funds. One way an organization can increase matching funds is to list the value of services or other support as in-kind funds. Volunteer services, space, transportation, and donated goods you distribute are common examples of in-kind matches.</a:t>
            </a:r>
          </a:p>
          <a:p>
            <a:endParaRPr lang="en-US" sz="1400" dirty="0"/>
          </a:p>
          <a:p>
            <a:r>
              <a:rPr lang="en-US" sz="1400" dirty="0"/>
              <a:t>Logic Model</a:t>
            </a:r>
          </a:p>
          <a:p>
            <a:r>
              <a:rPr lang="en-US" sz="1400" dirty="0"/>
              <a:t>A logic model is sometimes requested when applying for a grant. Simply put, this document shows the relationships among your project's sources, actions, outputs, and expected outcomes. Logic models show, in table form, the expectations you have for the project you wish to be funded. Logic models can be useful for project planning and making you aware of any project gaps.</a:t>
            </a:r>
          </a:p>
          <a:p>
            <a:endParaRPr lang="en-US" sz="1400" dirty="0"/>
          </a:p>
        </p:txBody>
      </p:sp>
    </p:spTree>
    <p:extLst>
      <p:ext uri="{BB962C8B-B14F-4D97-AF65-F5344CB8AC3E}">
        <p14:creationId xmlns:p14="http://schemas.microsoft.com/office/powerpoint/2010/main" val="30107901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4453</TotalTime>
  <Words>7057</Words>
  <Application>Microsoft Office PowerPoint</Application>
  <PresentationFormat>Widescreen</PresentationFormat>
  <Paragraphs>827</Paragraphs>
  <Slides>58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58</vt:i4>
      </vt:variant>
    </vt:vector>
  </HeadingPairs>
  <TitlesOfParts>
    <vt:vector size="62" baseType="lpstr">
      <vt:lpstr>Arial</vt:lpstr>
      <vt:lpstr>Calibri</vt:lpstr>
      <vt:lpstr>Calibri Light</vt:lpstr>
      <vt:lpstr>Office Theme</vt:lpstr>
      <vt:lpstr>International Council of Community Churches (ICCC) Presents  How To Write A Winning Grant Proposal</vt:lpstr>
      <vt:lpstr>                   Welcome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 Care Planning</dc:title>
  <dc:creator>LINDA CULBERSON ABINGTON</dc:creator>
  <cp:lastModifiedBy>DeAnn Anzaldi</cp:lastModifiedBy>
  <cp:revision>52</cp:revision>
  <dcterms:created xsi:type="dcterms:W3CDTF">2023-04-05T17:00:10Z</dcterms:created>
  <dcterms:modified xsi:type="dcterms:W3CDTF">2023-05-31T21:39:28Z</dcterms:modified>
</cp:coreProperties>
</file>